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544" r:id="rId2"/>
    <p:sldId id="487" r:id="rId3"/>
    <p:sldId id="480" r:id="rId4"/>
    <p:sldId id="481" r:id="rId5"/>
    <p:sldId id="504" r:id="rId6"/>
    <p:sldId id="505" r:id="rId7"/>
    <p:sldId id="486" r:id="rId8"/>
    <p:sldId id="420" r:id="rId9"/>
    <p:sldId id="427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8" r:id="rId18"/>
    <p:sldId id="421" r:id="rId19"/>
    <p:sldId id="429" r:id="rId20"/>
    <p:sldId id="430" r:id="rId21"/>
    <p:sldId id="422" r:id="rId22"/>
    <p:sldId id="431" r:id="rId23"/>
    <p:sldId id="438" r:id="rId24"/>
    <p:sldId id="435" r:id="rId25"/>
    <p:sldId id="433" r:id="rId26"/>
    <p:sldId id="423" r:id="rId27"/>
    <p:sldId id="424" r:id="rId28"/>
    <p:sldId id="432" r:id="rId29"/>
    <p:sldId id="425" r:id="rId30"/>
    <p:sldId id="426" r:id="rId31"/>
    <p:sldId id="434" r:id="rId32"/>
    <p:sldId id="467" r:id="rId33"/>
    <p:sldId id="436" r:id="rId34"/>
    <p:sldId id="437" r:id="rId35"/>
    <p:sldId id="443" r:id="rId36"/>
    <p:sldId id="439" r:id="rId37"/>
    <p:sldId id="440" r:id="rId38"/>
    <p:sldId id="441" r:id="rId39"/>
    <p:sldId id="442" r:id="rId40"/>
    <p:sldId id="444" r:id="rId41"/>
    <p:sldId id="446" r:id="rId42"/>
    <p:sldId id="447" r:id="rId43"/>
    <p:sldId id="449" r:id="rId44"/>
    <p:sldId id="448" r:id="rId45"/>
    <p:sldId id="450" r:id="rId46"/>
    <p:sldId id="500" r:id="rId47"/>
    <p:sldId id="501" r:id="rId48"/>
    <p:sldId id="502" r:id="rId49"/>
    <p:sldId id="503" r:id="rId50"/>
    <p:sldId id="451" r:id="rId51"/>
    <p:sldId id="452" r:id="rId52"/>
    <p:sldId id="453" r:id="rId53"/>
    <p:sldId id="475" r:id="rId54"/>
    <p:sldId id="468" r:id="rId55"/>
    <p:sldId id="469" r:id="rId56"/>
    <p:sldId id="470" r:id="rId57"/>
    <p:sldId id="471" r:id="rId58"/>
    <p:sldId id="472" r:id="rId59"/>
    <p:sldId id="473" r:id="rId60"/>
    <p:sldId id="474" r:id="rId61"/>
    <p:sldId id="496" r:id="rId62"/>
    <p:sldId id="497" r:id="rId63"/>
    <p:sldId id="454" r:id="rId64"/>
    <p:sldId id="455" r:id="rId65"/>
    <p:sldId id="476" r:id="rId66"/>
    <p:sldId id="477" r:id="rId67"/>
    <p:sldId id="478" r:id="rId68"/>
    <p:sldId id="479" r:id="rId69"/>
    <p:sldId id="529" r:id="rId70"/>
    <p:sldId id="528" r:id="rId71"/>
    <p:sldId id="530" r:id="rId72"/>
    <p:sldId id="531" r:id="rId73"/>
    <p:sldId id="532" r:id="rId74"/>
    <p:sldId id="533" r:id="rId75"/>
    <p:sldId id="534" r:id="rId76"/>
    <p:sldId id="456" r:id="rId77"/>
    <p:sldId id="457" r:id="rId78"/>
    <p:sldId id="460" r:id="rId79"/>
    <p:sldId id="461" r:id="rId80"/>
    <p:sldId id="458" r:id="rId81"/>
    <p:sldId id="510" r:id="rId82"/>
    <p:sldId id="507" r:id="rId83"/>
    <p:sldId id="512" r:id="rId84"/>
    <p:sldId id="508" r:id="rId85"/>
    <p:sldId id="509" r:id="rId86"/>
    <p:sldId id="527" r:id="rId87"/>
    <p:sldId id="513" r:id="rId88"/>
    <p:sldId id="514" r:id="rId89"/>
    <p:sldId id="515" r:id="rId90"/>
    <p:sldId id="535" r:id="rId91"/>
    <p:sldId id="537" r:id="rId92"/>
    <p:sldId id="538" r:id="rId93"/>
    <p:sldId id="536" r:id="rId94"/>
    <p:sldId id="539" r:id="rId95"/>
    <p:sldId id="540" r:id="rId96"/>
    <p:sldId id="542" r:id="rId97"/>
    <p:sldId id="541" r:id="rId98"/>
    <p:sldId id="545" r:id="rId99"/>
    <p:sldId id="546" r:id="rId100"/>
    <p:sldId id="517" r:id="rId101"/>
    <p:sldId id="547" r:id="rId102"/>
    <p:sldId id="548" r:id="rId103"/>
    <p:sldId id="518" r:id="rId104"/>
    <p:sldId id="519" r:id="rId105"/>
    <p:sldId id="520" r:id="rId106"/>
    <p:sldId id="521" r:id="rId107"/>
    <p:sldId id="522" r:id="rId108"/>
    <p:sldId id="523" r:id="rId109"/>
    <p:sldId id="524" r:id="rId110"/>
    <p:sldId id="525" r:id="rId111"/>
    <p:sldId id="526" r:id="rId112"/>
    <p:sldId id="462" r:id="rId113"/>
    <p:sldId id="463" r:id="rId114"/>
    <p:sldId id="464" r:id="rId115"/>
    <p:sldId id="495" r:id="rId116"/>
    <p:sldId id="465" r:id="rId117"/>
    <p:sldId id="488" r:id="rId118"/>
    <p:sldId id="489" r:id="rId119"/>
    <p:sldId id="466" r:id="rId120"/>
    <p:sldId id="506" r:id="rId121"/>
    <p:sldId id="543" r:id="rId12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9CC00"/>
    <a:srgbClr val="FFFF99"/>
    <a:srgbClr val="008000"/>
    <a:srgbClr val="006600"/>
    <a:srgbClr val="5F5F5F"/>
    <a:srgbClr val="FF9933"/>
    <a:srgbClr val="FFFFCC"/>
    <a:srgbClr val="0066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4" autoAdjust="0"/>
    <p:restoredTop sz="85908" autoAdjust="0"/>
  </p:normalViewPr>
  <p:slideViewPr>
    <p:cSldViewPr>
      <p:cViewPr>
        <p:scale>
          <a:sx n="75" d="100"/>
          <a:sy n="75" d="100"/>
        </p:scale>
        <p:origin x="-1362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DF5CA950-7F74-4565-A399-5D1227467707}" type="presOf" srcId="{88C2084D-7819-4048-8437-4CA049ADACEC}" destId="{4D6944DF-6D0D-4256-8741-4853F87D3F4A}" srcOrd="0" destOrd="1" presId="urn:microsoft.com/office/officeart/2005/8/layout/vList2"/>
    <dgm:cxn modelId="{F826B8E4-DED4-41DF-85F1-74B7FF1B5D74}" type="presOf" srcId="{84E6347E-72EA-4EE9-87F1-3033972DA23B}" destId="{4272A044-5589-43F6-A333-AF714A8F5098}" srcOrd="0" destOrd="3" presId="urn:microsoft.com/office/officeart/2005/8/layout/vList2"/>
    <dgm:cxn modelId="{8412A87C-F61B-4E90-8601-8C5F8A4F561D}" type="presOf" srcId="{68FBA2D6-7A73-48C9-B95B-57FE21347CB0}" destId="{795462B9-92F3-410B-90D5-BEF602159204}" srcOrd="0" destOrd="0" presId="urn:microsoft.com/office/officeart/2005/8/layout/vList2"/>
    <dgm:cxn modelId="{D70985A4-A199-4F66-BAD3-5968766E9B44}" type="presOf" srcId="{71D886CB-2F34-4273-918C-D98CA0926D97}" destId="{F595C314-25B2-4BB6-AA64-5E6C45A22BD9}" srcOrd="0" destOrd="0" presId="urn:microsoft.com/office/officeart/2005/8/layout/vList2"/>
    <dgm:cxn modelId="{F0FD17F9-CDFB-4820-9AC5-CBD33B5A6951}" type="presOf" srcId="{26A1D03B-751B-41A3-96E5-31052CB26626}" destId="{4272A044-5589-43F6-A333-AF714A8F5098}" srcOrd="0" destOrd="2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7C1247E9-58B5-4920-9D31-0C2DD472CF69}" type="presOf" srcId="{80D37C89-8B3A-4AE0-826C-8C9D3D8C289F}" destId="{4D6944DF-6D0D-4256-8741-4853F87D3F4A}" srcOrd="0" destOrd="0" presId="urn:microsoft.com/office/officeart/2005/8/layout/vList2"/>
    <dgm:cxn modelId="{3E3EA911-0C36-4DB2-98FF-E7CD29690F7B}" type="presOf" srcId="{7531640F-AE69-47D1-A850-514A3F78F106}" destId="{4272A044-5589-43F6-A333-AF714A8F5098}" srcOrd="0" destOrd="1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08F1651C-E587-4CC5-984C-8911835052B3}" type="presOf" srcId="{E6A70E9D-CF4B-426C-9BCF-CA8162D30066}" destId="{B80A8188-1735-4826-9123-9489DE0E3C60}" srcOrd="0" destOrd="0" presId="urn:microsoft.com/office/officeart/2005/8/layout/vList2"/>
    <dgm:cxn modelId="{9036DA26-59D0-401E-BB37-11C0A6E1383C}" type="presOf" srcId="{CFB88568-EB91-461F-9D8A-736DC96B3483}" destId="{4272A044-5589-43F6-A333-AF714A8F5098}" srcOrd="0" destOrd="0" presId="urn:microsoft.com/office/officeart/2005/8/layout/vList2"/>
    <dgm:cxn modelId="{7A91E848-4AD6-4521-9A14-6EBB2371FC02}" type="presParOf" srcId="{795462B9-92F3-410B-90D5-BEF602159204}" destId="{F595C314-25B2-4BB6-AA64-5E6C45A22BD9}" srcOrd="0" destOrd="0" presId="urn:microsoft.com/office/officeart/2005/8/layout/vList2"/>
    <dgm:cxn modelId="{2C051C78-F842-44C8-8AD8-98D79B8F4811}" type="presParOf" srcId="{795462B9-92F3-410B-90D5-BEF602159204}" destId="{4272A044-5589-43F6-A333-AF714A8F5098}" srcOrd="1" destOrd="0" presId="urn:microsoft.com/office/officeart/2005/8/layout/vList2"/>
    <dgm:cxn modelId="{0FCCA884-8E80-4A28-B656-014F2C8DAF39}" type="presParOf" srcId="{795462B9-92F3-410B-90D5-BEF602159204}" destId="{B80A8188-1735-4826-9123-9489DE0E3C60}" srcOrd="2" destOrd="0" presId="urn:microsoft.com/office/officeart/2005/8/layout/vList2"/>
    <dgm:cxn modelId="{E93BDBA8-50F2-4441-B04C-3E4F24D75742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DD6CFDA9-9D79-4F98-A3C5-D9C7D620EA96}" type="presOf" srcId="{84E6347E-72EA-4EE9-87F1-3033972DA23B}" destId="{4272A044-5589-43F6-A333-AF714A8F5098}" srcOrd="0" destOrd="3" presId="urn:microsoft.com/office/officeart/2005/8/layout/vList2"/>
    <dgm:cxn modelId="{BEE67E2A-3B21-4E6C-8BBF-A0C260050569}" type="presOf" srcId="{71D886CB-2F34-4273-918C-D98CA0926D97}" destId="{F595C314-25B2-4BB6-AA64-5E6C45A22BD9}" srcOrd="0" destOrd="0" presId="urn:microsoft.com/office/officeart/2005/8/layout/vList2"/>
    <dgm:cxn modelId="{2FE8D997-BC9F-4210-ACE7-44EC73543EEF}" type="presOf" srcId="{E6A70E9D-CF4B-426C-9BCF-CA8162D30066}" destId="{B80A8188-1735-4826-9123-9489DE0E3C60}" srcOrd="0" destOrd="0" presId="urn:microsoft.com/office/officeart/2005/8/layout/vList2"/>
    <dgm:cxn modelId="{5154166D-26E8-4752-8FFF-E6F0019E41DC}" type="presOf" srcId="{26A1D03B-751B-41A3-96E5-31052CB26626}" destId="{4272A044-5589-43F6-A333-AF714A8F5098}" srcOrd="0" destOrd="2" presId="urn:microsoft.com/office/officeart/2005/8/layout/vList2"/>
    <dgm:cxn modelId="{78D06079-D885-4088-8704-B0EA1E6A0B91}" type="presOf" srcId="{CFB88568-EB91-461F-9D8A-736DC96B3483}" destId="{4272A044-5589-43F6-A333-AF714A8F5098}" srcOrd="0" destOrd="0" presId="urn:microsoft.com/office/officeart/2005/8/layout/vList2"/>
    <dgm:cxn modelId="{1E8F5925-1C1E-40B1-BD1B-E9288FFED25F}" type="presOf" srcId="{88C2084D-7819-4048-8437-4CA049ADACEC}" destId="{4D6944DF-6D0D-4256-8741-4853F87D3F4A}" srcOrd="0" destOrd="1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487DC2C3-0582-4BA7-907A-5D897F1E0DE9}" type="presOf" srcId="{80D37C89-8B3A-4AE0-826C-8C9D3D8C289F}" destId="{4D6944DF-6D0D-4256-8741-4853F87D3F4A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7B65ED39-3687-4CFF-A6C5-51C45E7DA9F6}" type="presOf" srcId="{7531640F-AE69-47D1-A850-514A3F78F106}" destId="{4272A044-5589-43F6-A333-AF714A8F5098}" srcOrd="0" destOrd="1" presId="urn:microsoft.com/office/officeart/2005/8/layout/vList2"/>
    <dgm:cxn modelId="{93033F79-7E58-47EC-89DA-A01686C3721D}" type="presOf" srcId="{68FBA2D6-7A73-48C9-B95B-57FE21347CB0}" destId="{795462B9-92F3-410B-90D5-BEF602159204}" srcOrd="0" destOrd="0" presId="urn:microsoft.com/office/officeart/2005/8/layout/vList2"/>
    <dgm:cxn modelId="{FB6B3D79-7F51-4660-B921-CFC8F868FD4D}" type="presParOf" srcId="{795462B9-92F3-410B-90D5-BEF602159204}" destId="{F595C314-25B2-4BB6-AA64-5E6C45A22BD9}" srcOrd="0" destOrd="0" presId="urn:microsoft.com/office/officeart/2005/8/layout/vList2"/>
    <dgm:cxn modelId="{1596CD7D-BD1C-4AAE-B7A8-7BFF62FFD59A}" type="presParOf" srcId="{795462B9-92F3-410B-90D5-BEF602159204}" destId="{4272A044-5589-43F6-A333-AF714A8F5098}" srcOrd="1" destOrd="0" presId="urn:microsoft.com/office/officeart/2005/8/layout/vList2"/>
    <dgm:cxn modelId="{B24D4B4E-7B9B-4AC7-BE54-80B82DBE8AF4}" type="presParOf" srcId="{795462B9-92F3-410B-90D5-BEF602159204}" destId="{B80A8188-1735-4826-9123-9489DE0E3C60}" srcOrd="2" destOrd="0" presId="urn:microsoft.com/office/officeart/2005/8/layout/vList2"/>
    <dgm:cxn modelId="{901D6B1E-AD81-4B31-B713-3B76662FF29E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C639E156-B340-41F4-B97C-0CA7511BEAAB}" type="presOf" srcId="{84E6347E-72EA-4EE9-87F1-3033972DA23B}" destId="{4272A044-5589-43F6-A333-AF714A8F5098}" srcOrd="0" destOrd="3" presId="urn:microsoft.com/office/officeart/2005/8/layout/vList2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7D6E6E60-3F81-43E8-ACA5-9B8E4677A6BC}" type="presOf" srcId="{68FBA2D6-7A73-48C9-B95B-57FE21347CB0}" destId="{795462B9-92F3-410B-90D5-BEF602159204}" srcOrd="0" destOrd="0" presId="urn:microsoft.com/office/officeart/2005/8/layout/vList2"/>
    <dgm:cxn modelId="{C7F3C9DA-93C0-4329-891C-D31C89CD1C7A}" type="presOf" srcId="{88C2084D-7819-4048-8437-4CA049ADACEC}" destId="{4D6944DF-6D0D-4256-8741-4853F87D3F4A}" srcOrd="0" destOrd="1" presId="urn:microsoft.com/office/officeart/2005/8/layout/vList2"/>
    <dgm:cxn modelId="{4F05E0AD-9BF4-407A-887A-FB420FDD4D8B}" type="presOf" srcId="{E6A70E9D-CF4B-426C-9BCF-CA8162D30066}" destId="{B80A8188-1735-4826-9123-9489DE0E3C60}" srcOrd="0" destOrd="0" presId="urn:microsoft.com/office/officeart/2005/8/layout/vList2"/>
    <dgm:cxn modelId="{1EA4014D-4F16-48BE-BA35-DE3DBCB6B8A1}" type="presOf" srcId="{7531640F-AE69-47D1-A850-514A3F78F106}" destId="{4272A044-5589-43F6-A333-AF714A8F5098}" srcOrd="0" destOrd="1" presId="urn:microsoft.com/office/officeart/2005/8/layout/vList2"/>
    <dgm:cxn modelId="{8DE4C29B-BBC6-4339-AC4E-01884DAEB938}" type="presOf" srcId="{80D37C89-8B3A-4AE0-826C-8C9D3D8C289F}" destId="{4D6944DF-6D0D-4256-8741-4853F87D3F4A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11D16128-AADA-46CF-9208-1A9FE6329A9E}" type="presOf" srcId="{26A1D03B-751B-41A3-96E5-31052CB26626}" destId="{4272A044-5589-43F6-A333-AF714A8F5098}" srcOrd="0" destOrd="2" presId="urn:microsoft.com/office/officeart/2005/8/layout/vList2"/>
    <dgm:cxn modelId="{E676C4C9-2043-4A55-A6A8-9C78C38A01F2}" type="presOf" srcId="{71D886CB-2F34-4273-918C-D98CA0926D97}" destId="{F595C314-25B2-4BB6-AA64-5E6C45A22BD9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5E416805-D1FB-47BD-BFDC-B7D1A633EBEA}" type="presOf" srcId="{CFB88568-EB91-461F-9D8A-736DC96B3483}" destId="{4272A044-5589-43F6-A333-AF714A8F5098}" srcOrd="0" destOrd="0" presId="urn:microsoft.com/office/officeart/2005/8/layout/vList2"/>
    <dgm:cxn modelId="{4B1518A9-2571-43CA-91E4-A77112EA578C}" type="presParOf" srcId="{795462B9-92F3-410B-90D5-BEF602159204}" destId="{F595C314-25B2-4BB6-AA64-5E6C45A22BD9}" srcOrd="0" destOrd="0" presId="urn:microsoft.com/office/officeart/2005/8/layout/vList2"/>
    <dgm:cxn modelId="{A9C034CE-FE6C-4B40-944B-E50182B52633}" type="presParOf" srcId="{795462B9-92F3-410B-90D5-BEF602159204}" destId="{4272A044-5589-43F6-A333-AF714A8F5098}" srcOrd="1" destOrd="0" presId="urn:microsoft.com/office/officeart/2005/8/layout/vList2"/>
    <dgm:cxn modelId="{4CCFEF39-AC95-43AE-9846-AA70DC92714D}" type="presParOf" srcId="{795462B9-92F3-410B-90D5-BEF602159204}" destId="{B80A8188-1735-4826-9123-9489DE0E3C60}" srcOrd="2" destOrd="0" presId="urn:microsoft.com/office/officeart/2005/8/layout/vList2"/>
    <dgm:cxn modelId="{A269BF37-5125-4F2D-BAFE-E4D2CC54769A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1338B272-38F8-40BE-99B9-3FFF00A0A868}" type="presOf" srcId="{84E6347E-72EA-4EE9-87F1-3033972DA23B}" destId="{4272A044-5589-43F6-A333-AF714A8F5098}" srcOrd="0" destOrd="3" presId="urn:microsoft.com/office/officeart/2005/8/layout/vList2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9559DC52-D694-4FB8-88AA-DD69B5C8E32A}" type="presOf" srcId="{88C2084D-7819-4048-8437-4CA049ADACEC}" destId="{4D6944DF-6D0D-4256-8741-4853F87D3F4A}" srcOrd="0" destOrd="1" presId="urn:microsoft.com/office/officeart/2005/8/layout/vList2"/>
    <dgm:cxn modelId="{E39ECF69-C563-40FF-AD8A-64A20866C4E9}" type="presOf" srcId="{7531640F-AE69-47D1-A850-514A3F78F106}" destId="{4272A044-5589-43F6-A333-AF714A8F5098}" srcOrd="0" destOrd="1" presId="urn:microsoft.com/office/officeart/2005/8/layout/vList2"/>
    <dgm:cxn modelId="{B7E299C1-5E0C-48CA-9AF0-45A56590F71C}" type="presOf" srcId="{CFB88568-EB91-461F-9D8A-736DC96B3483}" destId="{4272A044-5589-43F6-A333-AF714A8F5098}" srcOrd="0" destOrd="0" presId="urn:microsoft.com/office/officeart/2005/8/layout/vList2"/>
    <dgm:cxn modelId="{224587FA-E9E1-4084-B625-91EDCEDFB31C}" type="presOf" srcId="{68FBA2D6-7A73-48C9-B95B-57FE21347CB0}" destId="{795462B9-92F3-410B-90D5-BEF602159204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220F362E-6023-42EA-B366-5A065DB6C97B}" type="presOf" srcId="{71D886CB-2F34-4273-918C-D98CA0926D97}" destId="{F595C314-25B2-4BB6-AA64-5E6C45A22BD9}" srcOrd="0" destOrd="0" presId="urn:microsoft.com/office/officeart/2005/8/layout/vList2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0C9BD8EE-D146-4733-8516-33E62EF7E3FB}" type="presOf" srcId="{E6A70E9D-CF4B-426C-9BCF-CA8162D30066}" destId="{B80A8188-1735-4826-9123-9489DE0E3C60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97CF5D2D-2869-48EB-8054-730502959D5B}" type="presOf" srcId="{26A1D03B-751B-41A3-96E5-31052CB26626}" destId="{4272A044-5589-43F6-A333-AF714A8F5098}" srcOrd="0" destOrd="2" presId="urn:microsoft.com/office/officeart/2005/8/layout/vList2"/>
    <dgm:cxn modelId="{5FD773AB-001F-4E75-A636-EB4B28F76A52}" type="presOf" srcId="{80D37C89-8B3A-4AE0-826C-8C9D3D8C289F}" destId="{4D6944DF-6D0D-4256-8741-4853F87D3F4A}" srcOrd="0" destOrd="0" presId="urn:microsoft.com/office/officeart/2005/8/layout/vList2"/>
    <dgm:cxn modelId="{72757A28-34E1-4090-B63A-C3766F2E1AA9}" type="presParOf" srcId="{795462B9-92F3-410B-90D5-BEF602159204}" destId="{F595C314-25B2-4BB6-AA64-5E6C45A22BD9}" srcOrd="0" destOrd="0" presId="urn:microsoft.com/office/officeart/2005/8/layout/vList2"/>
    <dgm:cxn modelId="{21E1D5CC-B572-431C-BD57-F4C17522B59A}" type="presParOf" srcId="{795462B9-92F3-410B-90D5-BEF602159204}" destId="{4272A044-5589-43F6-A333-AF714A8F5098}" srcOrd="1" destOrd="0" presId="urn:microsoft.com/office/officeart/2005/8/layout/vList2"/>
    <dgm:cxn modelId="{3844E020-19C1-44E1-8D3F-FE8EB96ACD07}" type="presParOf" srcId="{795462B9-92F3-410B-90D5-BEF602159204}" destId="{B80A8188-1735-4826-9123-9489DE0E3C60}" srcOrd="2" destOrd="0" presId="urn:microsoft.com/office/officeart/2005/8/layout/vList2"/>
    <dgm:cxn modelId="{104DB14D-257F-486D-84F1-3FF71495C823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UI</a:t>
          </a:r>
          <a:endParaRPr lang="zh-TW" dirty="0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Service</a:t>
          </a:r>
          <a:endParaRPr lang="zh-TW" dirty="0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70C35318-82FD-40B9-8FE6-78A1A60D1086}" type="presOf" srcId="{E6A70E9D-CF4B-426C-9BCF-CA8162D30066}" destId="{B80A8188-1735-4826-9123-9489DE0E3C60}" srcOrd="0" destOrd="0" presId="urn:microsoft.com/office/officeart/2005/8/layout/vList2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22149212-F8D3-49A0-BE66-5752A7A13B6D}" type="presOf" srcId="{71D886CB-2F34-4273-918C-D98CA0926D97}" destId="{F595C314-25B2-4BB6-AA64-5E6C45A22BD9}" srcOrd="0" destOrd="0" presId="urn:microsoft.com/office/officeart/2005/8/layout/vList2"/>
    <dgm:cxn modelId="{F62071BE-31CA-464D-8C29-3901E50C91D6}" type="presOf" srcId="{7531640F-AE69-47D1-A850-514A3F78F106}" destId="{4272A044-5589-43F6-A333-AF714A8F5098}" srcOrd="0" destOrd="1" presId="urn:microsoft.com/office/officeart/2005/8/layout/vList2"/>
    <dgm:cxn modelId="{61872EAD-9AFC-4119-A823-43679E056328}" type="presOf" srcId="{88C2084D-7819-4048-8437-4CA049ADACEC}" destId="{4D6944DF-6D0D-4256-8741-4853F87D3F4A}" srcOrd="0" destOrd="1" presId="urn:microsoft.com/office/officeart/2005/8/layout/vList2"/>
    <dgm:cxn modelId="{53291E1B-9AD9-477C-A638-7D89CC7C6CE2}" type="presOf" srcId="{68FBA2D6-7A73-48C9-B95B-57FE21347CB0}" destId="{795462B9-92F3-410B-90D5-BEF602159204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7D7FF10E-7569-4461-9F16-AD3322E9F237}" type="presOf" srcId="{CFB88568-EB91-461F-9D8A-736DC96B3483}" destId="{4272A044-5589-43F6-A333-AF714A8F5098}" srcOrd="0" destOrd="0" presId="urn:microsoft.com/office/officeart/2005/8/layout/vList2"/>
    <dgm:cxn modelId="{3E4BD2AF-23CC-46B3-B25B-A6D44DCADC62}" type="presOf" srcId="{80D37C89-8B3A-4AE0-826C-8C9D3D8C289F}" destId="{4D6944DF-6D0D-4256-8741-4853F87D3F4A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EAE7251B-E68A-4018-9EA4-6A21FF56B795}" type="presOf" srcId="{26A1D03B-751B-41A3-96E5-31052CB26626}" destId="{4272A044-5589-43F6-A333-AF714A8F5098}" srcOrd="0" destOrd="2" presId="urn:microsoft.com/office/officeart/2005/8/layout/vList2"/>
    <dgm:cxn modelId="{58B55B1F-681D-4DB3-A075-190EA6E03178}" type="presOf" srcId="{84E6347E-72EA-4EE9-87F1-3033972DA23B}" destId="{4272A044-5589-43F6-A333-AF714A8F5098}" srcOrd="0" destOrd="3" presId="urn:microsoft.com/office/officeart/2005/8/layout/vList2"/>
    <dgm:cxn modelId="{55D78F2F-F7BB-457B-8195-F5500D26BCC4}" type="presParOf" srcId="{795462B9-92F3-410B-90D5-BEF602159204}" destId="{F595C314-25B2-4BB6-AA64-5E6C45A22BD9}" srcOrd="0" destOrd="0" presId="urn:microsoft.com/office/officeart/2005/8/layout/vList2"/>
    <dgm:cxn modelId="{07981CEE-E447-4041-8F55-B9FBFBEE67AE}" type="presParOf" srcId="{795462B9-92F3-410B-90D5-BEF602159204}" destId="{4272A044-5589-43F6-A333-AF714A8F5098}" srcOrd="1" destOrd="0" presId="urn:microsoft.com/office/officeart/2005/8/layout/vList2"/>
    <dgm:cxn modelId="{DFC4B429-A534-46F7-A4FE-FC6735633A7D}" type="presParOf" srcId="{795462B9-92F3-410B-90D5-BEF602159204}" destId="{B80A8188-1735-4826-9123-9489DE0E3C60}" srcOrd="2" destOrd="0" presId="urn:microsoft.com/office/officeart/2005/8/layout/vList2"/>
    <dgm:cxn modelId="{FA490D47-EC2A-40AC-B790-D1015A6CE9AB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UI</a:t>
          </a:r>
          <a:endParaRPr lang="zh-TW" dirty="0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XAML UI</a:t>
          </a:r>
          <a:endParaRPr lang="zh-TW" dirty="0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E33AAC27-F3AD-4230-86A8-0C5D70981223}" type="presOf" srcId="{7531640F-AE69-47D1-A850-514A3F78F106}" destId="{4272A044-5589-43F6-A333-AF714A8F5098}" srcOrd="0" destOrd="1" presId="urn:microsoft.com/office/officeart/2005/8/layout/vList2"/>
    <dgm:cxn modelId="{BD5EEC97-EB4F-4E0C-97CC-7D685645EE33}" type="presOf" srcId="{80D37C89-8B3A-4AE0-826C-8C9D3D8C289F}" destId="{4D6944DF-6D0D-4256-8741-4853F87D3F4A}" srcOrd="0" destOrd="0" presId="urn:microsoft.com/office/officeart/2005/8/layout/vList2"/>
    <dgm:cxn modelId="{B1FCABF5-EFD7-4A8B-A2D6-E66BDCABAEA0}" type="presOf" srcId="{68FBA2D6-7A73-48C9-B95B-57FE21347CB0}" destId="{795462B9-92F3-410B-90D5-BEF602159204}" srcOrd="0" destOrd="0" presId="urn:microsoft.com/office/officeart/2005/8/layout/vList2"/>
    <dgm:cxn modelId="{B3826057-AB3B-4462-9DE8-BFE9FA5AB85E}" type="presOf" srcId="{E6A70E9D-CF4B-426C-9BCF-CA8162D30066}" destId="{B80A8188-1735-4826-9123-9489DE0E3C60}" srcOrd="0" destOrd="0" presId="urn:microsoft.com/office/officeart/2005/8/layout/vList2"/>
    <dgm:cxn modelId="{3898F605-A810-4A01-9E66-25DD835AC3BC}" type="presOf" srcId="{26A1D03B-751B-41A3-96E5-31052CB26626}" destId="{4272A044-5589-43F6-A333-AF714A8F5098}" srcOrd="0" destOrd="2" presId="urn:microsoft.com/office/officeart/2005/8/layout/vList2"/>
    <dgm:cxn modelId="{6CE4ABB7-E1A3-48ED-91F2-E9767CFDFAEF}" type="presOf" srcId="{84E6347E-72EA-4EE9-87F1-3033972DA23B}" destId="{4272A044-5589-43F6-A333-AF714A8F5098}" srcOrd="0" destOrd="3" presId="urn:microsoft.com/office/officeart/2005/8/layout/vList2"/>
    <dgm:cxn modelId="{9ECA9F41-AB5E-4A06-BB62-E2D39E630DDD}" type="presOf" srcId="{71D886CB-2F34-4273-918C-D98CA0926D97}" destId="{F595C314-25B2-4BB6-AA64-5E6C45A22BD9}" srcOrd="0" destOrd="0" presId="urn:microsoft.com/office/officeart/2005/8/layout/vList2"/>
    <dgm:cxn modelId="{97BEE444-817B-4A5A-BE54-49474DDB85DA}" type="presOf" srcId="{88C2084D-7819-4048-8437-4CA049ADACEC}" destId="{4D6944DF-6D0D-4256-8741-4853F87D3F4A}" srcOrd="0" destOrd="1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4ECDDA92-D960-473F-9C83-EDCDC0918D6B}" type="presOf" srcId="{CFB88568-EB91-461F-9D8A-736DC96B3483}" destId="{4272A044-5589-43F6-A333-AF714A8F5098}" srcOrd="0" destOrd="0" presId="urn:microsoft.com/office/officeart/2005/8/layout/vList2"/>
    <dgm:cxn modelId="{E6DC9E0A-4302-48E9-9ACA-31ABAB3800BC}" type="presParOf" srcId="{795462B9-92F3-410B-90D5-BEF602159204}" destId="{F595C314-25B2-4BB6-AA64-5E6C45A22BD9}" srcOrd="0" destOrd="0" presId="urn:microsoft.com/office/officeart/2005/8/layout/vList2"/>
    <dgm:cxn modelId="{CBE881EF-67B4-419D-9DAC-1D641CCFE080}" type="presParOf" srcId="{795462B9-92F3-410B-90D5-BEF602159204}" destId="{4272A044-5589-43F6-A333-AF714A8F5098}" srcOrd="1" destOrd="0" presId="urn:microsoft.com/office/officeart/2005/8/layout/vList2"/>
    <dgm:cxn modelId="{9B561B6E-9289-44F5-95E7-043B04673ADD}" type="presParOf" srcId="{795462B9-92F3-410B-90D5-BEF602159204}" destId="{B80A8188-1735-4826-9123-9489DE0E3C60}" srcOrd="2" destOrd="0" presId="urn:microsoft.com/office/officeart/2005/8/layout/vList2"/>
    <dgm:cxn modelId="{5E36CC87-860C-4147-AA08-3BA971FA49FA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smtClean="0"/>
            <a:t>UI</a:t>
          </a:r>
          <a:endParaRPr lang="zh-TW" sz="3400" kern="120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XAML UI</a:t>
          </a:r>
          <a:endParaRPr lang="zh-TW" sz="2700" kern="1200"/>
        </a:p>
      </dsp:txBody>
      <dsp:txXfrm>
        <a:off x="0" y="3359711"/>
        <a:ext cx="8229600" cy="879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smtClean="0"/>
            <a:t>UI</a:t>
          </a:r>
          <a:endParaRPr lang="zh-TW" sz="3400" kern="120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XAML UI</a:t>
          </a:r>
          <a:endParaRPr lang="zh-TW" sz="2700" kern="1200"/>
        </a:p>
      </dsp:txBody>
      <dsp:txXfrm>
        <a:off x="0" y="3359711"/>
        <a:ext cx="8229600" cy="879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smtClean="0"/>
            <a:t>UI</a:t>
          </a:r>
          <a:endParaRPr lang="zh-TW" sz="3400" kern="120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XAML UI</a:t>
          </a:r>
          <a:endParaRPr lang="zh-TW" sz="2700" kern="1200"/>
        </a:p>
      </dsp:txBody>
      <dsp:txXfrm>
        <a:off x="0" y="3359711"/>
        <a:ext cx="8229600" cy="8797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smtClean="0"/>
            <a:t>UI</a:t>
          </a:r>
          <a:endParaRPr lang="zh-TW" sz="3400" kern="120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Service</a:t>
          </a:r>
          <a:endParaRPr lang="zh-TW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XAML UI</a:t>
          </a:r>
          <a:endParaRPr lang="zh-TW" sz="2700" kern="1200"/>
        </a:p>
      </dsp:txBody>
      <dsp:txXfrm>
        <a:off x="0" y="3359711"/>
        <a:ext cx="8229600" cy="8797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UI</a:t>
          </a:r>
          <a:endParaRPr lang="zh-TW" sz="3400" kern="1200" dirty="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smtClean="0"/>
            <a:t>XAML UI</a:t>
          </a:r>
          <a:endParaRPr lang="zh-TW" sz="2700" kern="1200"/>
        </a:p>
      </dsp:txBody>
      <dsp:txXfrm>
        <a:off x="0" y="3359711"/>
        <a:ext cx="8229600" cy="8797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UI</a:t>
          </a:r>
          <a:endParaRPr lang="zh-TW" sz="3400" kern="1200" dirty="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XAML UI</a:t>
          </a:r>
          <a:endParaRPr lang="zh-TW" sz="2700" kern="1200" dirty="0"/>
        </a:p>
      </dsp:txBody>
      <dsp:txXfrm>
        <a:off x="0" y="3359711"/>
        <a:ext cx="8229600" cy="879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fld id="{4B2E47A0-DA09-4970-A1EF-4E35016CEE5C}" type="datetimeFigureOut">
              <a:rPr lang="zh-TW" altLang="en-US"/>
              <a:pPr>
                <a:defRPr/>
              </a:pPr>
              <a:t>2016/11/25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dirty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dirty="0" smtClean="0"/>
              <a:t>按一下以編輯母片文字樣式</a:t>
            </a:r>
          </a:p>
          <a:p>
            <a:pPr lvl="1"/>
            <a:r>
              <a:rPr lang="zh-TW" altLang="en-US" noProof="0" dirty="0" smtClean="0"/>
              <a:t>第二層</a:t>
            </a:r>
          </a:p>
          <a:p>
            <a:pPr lvl="2"/>
            <a:r>
              <a:rPr lang="zh-TW" altLang="en-US" noProof="0" dirty="0" smtClean="0"/>
              <a:t>第三層</a:t>
            </a:r>
          </a:p>
          <a:p>
            <a:pPr lvl="3"/>
            <a:r>
              <a:rPr lang="zh-TW" altLang="en-US" noProof="0" dirty="0" smtClean="0"/>
              <a:t>第四層</a:t>
            </a:r>
          </a:p>
          <a:p>
            <a:pPr lvl="4"/>
            <a:r>
              <a:rPr lang="zh-TW" altLang="en-US" noProof="0" dirty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fld id="{E19D9337-5F91-4295-96A8-2E6318103EE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42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50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im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3888" y="5954713"/>
            <a:ext cx="792162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3248025" y="6492875"/>
            <a:ext cx="2619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dirty="0">
                <a:solidFill>
                  <a:schemeClr val="bg1"/>
                </a:solidFill>
                <a:ea typeface="微軟正黑體" pitchFamily="34" charset="-120"/>
              </a:rPr>
              <a:t>President Information Corp Copyright 2010.</a:t>
            </a:r>
          </a:p>
        </p:txBody>
      </p:sp>
      <p:pic>
        <p:nvPicPr>
          <p:cNvPr id="6" name="Picture 14" descr="PIC"/>
          <p:cNvPicPr>
            <a:picLocks noChangeAspect="1" noChangeArrowheads="1"/>
          </p:cNvPicPr>
          <p:nvPr userDrawn="1"/>
        </p:nvPicPr>
        <p:blipFill>
          <a:blip r:embed="rId4" cstate="print">
            <a:lum bright="-6000"/>
          </a:blip>
          <a:srcRect/>
          <a:stretch>
            <a:fillRect/>
          </a:stretch>
        </p:blipFill>
        <p:spPr bwMode="auto">
          <a:xfrm>
            <a:off x="2555875" y="430213"/>
            <a:ext cx="1152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5" descr="PIC_0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838" y="430213"/>
            <a:ext cx="259238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PIC_3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79838" y="2000250"/>
            <a:ext cx="12763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8" descr="PIC_04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7813" y="298450"/>
            <a:ext cx="508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 descr="PIC_04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17725" y="488950"/>
            <a:ext cx="366713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7D2B2-C872-459E-819C-9895F2B789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601B3-5F53-4E72-982A-E45D4EA8B5D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801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801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EE4D1-8DF9-4DAE-A5FC-9335541E985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4638"/>
            <a:ext cx="8240713" cy="5880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C856-0C49-473D-A65A-F5A4E201499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2425" y="76200"/>
            <a:ext cx="8734425" cy="533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836613"/>
            <a:ext cx="8135937" cy="5472112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22128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Templateswise.com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28800"/>
            <a:ext cx="8229600" cy="480512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err="1" smtClean="0"/>
              <a:t>Lorem</a:t>
            </a:r>
            <a:r>
              <a:rPr lang="en-US" noProof="0" dirty="0" smtClean="0"/>
              <a:t> </a:t>
            </a:r>
            <a:r>
              <a:rPr lang="en-US" noProof="0" dirty="0" err="1" smtClean="0"/>
              <a:t>ipsum</a:t>
            </a:r>
            <a:r>
              <a:rPr lang="en-US" noProof="0" dirty="0" smtClean="0"/>
              <a:t>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, </a:t>
            </a:r>
            <a:r>
              <a:rPr lang="en-US" noProof="0" dirty="0" err="1" smtClean="0"/>
              <a:t>consectetuer</a:t>
            </a:r>
            <a:r>
              <a:rPr lang="en-US" noProof="0" dirty="0" smtClean="0"/>
              <a:t> </a:t>
            </a:r>
            <a:r>
              <a:rPr lang="en-US" noProof="0" dirty="0" err="1" smtClean="0"/>
              <a:t>adipiscing</a:t>
            </a:r>
            <a:r>
              <a:rPr lang="en-US" noProof="0" dirty="0" smtClean="0"/>
              <a:t> </a:t>
            </a:r>
            <a:r>
              <a:rPr lang="en-US" noProof="0" dirty="0" err="1" smtClean="0"/>
              <a:t>elit</a:t>
            </a:r>
            <a:r>
              <a:rPr lang="en-US" noProof="0" dirty="0" smtClean="0"/>
              <a:t>. </a:t>
            </a:r>
            <a:r>
              <a:rPr lang="en-US" noProof="0" dirty="0" err="1" smtClean="0"/>
              <a:t>Vivamus</a:t>
            </a:r>
            <a:r>
              <a:rPr lang="en-US" noProof="0" dirty="0" smtClean="0"/>
              <a:t> et magna. </a:t>
            </a:r>
            <a:r>
              <a:rPr lang="en-US" noProof="0" dirty="0" err="1" smtClean="0"/>
              <a:t>Fusce</a:t>
            </a:r>
            <a:r>
              <a:rPr lang="en-US" noProof="0" dirty="0" smtClean="0"/>
              <a:t> </a:t>
            </a:r>
            <a:r>
              <a:rPr lang="en-US" noProof="0" dirty="0" err="1" smtClean="0"/>
              <a:t>sed</a:t>
            </a:r>
            <a:r>
              <a:rPr lang="en-US" noProof="0" dirty="0" smtClean="0"/>
              <a:t> </a:t>
            </a:r>
            <a:r>
              <a:rPr lang="en-US" noProof="0" dirty="0" err="1" smtClean="0"/>
              <a:t>sem</a:t>
            </a:r>
            <a:r>
              <a:rPr lang="en-US" noProof="0" dirty="0" smtClean="0"/>
              <a:t> </a:t>
            </a:r>
            <a:r>
              <a:rPr lang="en-US" noProof="0" dirty="0" err="1" smtClean="0"/>
              <a:t>sed</a:t>
            </a:r>
            <a:r>
              <a:rPr lang="en-US" noProof="0" dirty="0" smtClean="0"/>
              <a:t> magna </a:t>
            </a:r>
            <a:r>
              <a:rPr lang="en-US" noProof="0" dirty="0" err="1" smtClean="0"/>
              <a:t>suscipit</a:t>
            </a:r>
            <a:r>
              <a:rPr lang="en-US" noProof="0" dirty="0" smtClean="0"/>
              <a:t> </a:t>
            </a:r>
            <a:r>
              <a:rPr lang="en-US" noProof="0" dirty="0" err="1" smtClean="0"/>
              <a:t>egestas</a:t>
            </a:r>
            <a:r>
              <a:rPr lang="en-US" noProof="0" dirty="0" smtClean="0"/>
              <a:t>.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2244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0B973-6C1C-4300-B7F5-347D732B543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4EE51-B9DB-4A77-BBED-504BAFB7F61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BDA89-7FD1-4027-8CB6-4B59ED48417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5F85C-3420-4021-825A-8F1C50ABA0A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C4E31-3A2A-4487-ACE6-11E5C9EC77F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21E485-C766-4631-9282-0BF30241D2D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C9642-706F-4CE6-AB94-F42F48D0398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3851A-FD9F-4AFB-82C8-3F606DA472C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fld id="{20A98567-51A8-40B1-8E2C-8CF03826489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4103" name="Picture 8" descr="TIM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7950" y="6199188"/>
            <a:ext cx="619125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9" descr="PIC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27088" y="6437313"/>
            <a:ext cx="7381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1539875" y="6569075"/>
            <a:ext cx="40401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>
                <a:solidFill>
                  <a:srgbClr val="4F709D"/>
                </a:solidFill>
                <a:ea typeface="微軟正黑體" pitchFamily="34" charset="-120"/>
              </a:rPr>
              <a:t>President Information Corp Copyright 2011. All Rights Reserved</a:t>
            </a: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8837613" y="6597650"/>
            <a:ext cx="215900" cy="179388"/>
          </a:xfrm>
          <a:prstGeom prst="rect">
            <a:avLst/>
          </a:prstGeom>
          <a:solidFill>
            <a:srgbClr val="4F70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>
              <a:ea typeface="微軟正黑體" pitchFamily="34" charset="-120"/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8769350" y="6564313"/>
            <a:ext cx="339725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fld id="{9AAABF73-33EF-429E-A3E3-BED826AB14D9}" type="slidenum">
              <a:rPr lang="en-US" altLang="zh-TW" sz="1000" b="1">
                <a:solidFill>
                  <a:schemeClr val="bg1"/>
                </a:solidFill>
                <a:ea typeface="微軟正黑體" pitchFamily="34" charset="-120"/>
              </a:rPr>
              <a:pPr algn="ctr" eaLnBrk="0" hangingPunct="0">
                <a:defRPr/>
              </a:pPr>
              <a:t>‹#›</a:t>
            </a:fld>
            <a:endParaRPr lang="en-US" altLang="zh-TW" sz="1000" b="1" dirty="0">
              <a:solidFill>
                <a:schemeClr val="bg1"/>
              </a:solidFill>
              <a:ea typeface="微軟正黑體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  <p:sldLayoutId id="2147484207" r:id="rId13"/>
    <p:sldLayoutId id="214748420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微軟正黑體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微軟正黑體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微軟正黑體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微軟正黑體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微軟正黑體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33.xml"/><Relationship Id="rId7" Type="http://schemas.openxmlformats.org/officeDocument/2006/relationships/slide" Target="slide8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5.xml"/><Relationship Id="rId5" Type="http://schemas.openxmlformats.org/officeDocument/2006/relationships/slide" Target="slide9.xml"/><Relationship Id="rId4" Type="http://schemas.openxmlformats.org/officeDocument/2006/relationships/slide" Target="slide21.xml"/><Relationship Id="rId9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grid-layout-xaml-212.aspx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stack-panel-layout-xaml-208.aspx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dock-panel-xaml-211.aspx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wrap-panel-layout-xaml-210.aspx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canvas-layout-xaml-209.aspx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467544" y="4072961"/>
            <a:ext cx="7776864" cy="796199"/>
          </a:xfrm>
        </p:spPr>
        <p:txBody>
          <a:bodyPr rtlCol="0">
            <a:noAutofit/>
          </a:bodyPr>
          <a:lstStyle/>
          <a:p>
            <a:pPr algn="l"/>
            <a:r>
              <a:rPr lang="en-US" altLang="zh-TW" sz="48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UPCC3G</a:t>
            </a:r>
            <a:r>
              <a:rPr lang="zh-TW" altLang="en-US" sz="48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－程序設計教程</a:t>
            </a:r>
            <a:endParaRPr lang="zh-TW" altLang="en-US" sz="4800" b="1" cap="all" dirty="0">
              <a:ln w="0"/>
              <a:solidFill>
                <a:srgbClr val="002060"/>
              </a:solidFill>
              <a:effectLst>
                <a:reflection blurRad="12700" stA="50000" endPos="50000" dist="5000" dir="5400000" sy="-100000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2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4370" r="669" b="7023"/>
          <a:stretch/>
        </p:blipFill>
        <p:spPr bwMode="auto">
          <a:xfrm>
            <a:off x="107505" y="908720"/>
            <a:ext cx="8840982" cy="516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99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：準備查詢參數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</a:t>
            </a:r>
            <a:r>
              <a:rPr lang="zh-TW" altLang="en-US" dirty="0" smtClean="0"/>
              <a:t>：</a:t>
            </a:r>
            <a:r>
              <a:rPr lang="en-US" altLang="zh-TW" dirty="0" smtClean="0"/>
              <a:t>Service Object</a:t>
            </a:r>
          </a:p>
          <a:p>
            <a:r>
              <a:rPr lang="en-US" altLang="zh-TW" dirty="0" smtClean="0"/>
              <a:t>Step2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QueryModel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</a:t>
            </a:r>
            <a:r>
              <a:rPr lang="en-US" altLang="zh-TW" sz="4000" b="1" dirty="0">
                <a:solidFill>
                  <a:srgbClr val="4F709D"/>
                </a:solidFill>
                <a:ea typeface="微軟正黑體" pitchFamily="34" charset="-120"/>
              </a:rPr>
              <a:t> </a:t>
            </a:r>
            <a:r>
              <a:rPr lang="en-US" altLang="zh-TW" sz="4000" b="1" dirty="0" err="1">
                <a:solidFill>
                  <a:srgbClr val="4F709D"/>
                </a:solidFill>
                <a:ea typeface="微軟正黑體" pitchFamily="34" charset="-120"/>
              </a:rPr>
              <a:t>ExeAction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</a:t>
            </a:r>
            <a:r>
              <a:rPr lang="zh-TW" altLang="en-US" dirty="0" smtClean="0"/>
              <a:t>：決定查詢時，</a:t>
            </a:r>
            <a:r>
              <a:rPr lang="zh-TW" altLang="en-US" dirty="0"/>
              <a:t>畫面物件的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pageInfo.Message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ClearInvalid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grdEditor.Background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grdEditor.ToolTip</a:t>
            </a:r>
            <a:endParaRPr lang="en-US" altLang="zh-TW" dirty="0" smtClean="0"/>
          </a:p>
          <a:p>
            <a:pPr lvl="1"/>
            <a:r>
              <a:rPr lang="en-US" altLang="zh-TW" dirty="0"/>
              <a:t>Cursor = </a:t>
            </a:r>
            <a:r>
              <a:rPr lang="en-US" altLang="zh-TW" dirty="0" err="1" smtClean="0"/>
              <a:t>Cursors.Wait</a:t>
            </a:r>
            <a:endParaRPr lang="en-US" altLang="zh-TW" dirty="0" smtClean="0"/>
          </a:p>
          <a:p>
            <a:pPr lvl="1"/>
            <a:r>
              <a:rPr lang="en-US" altLang="zh-TW" dirty="0" err="1"/>
              <a:t>mainToolbar.IsBusy</a:t>
            </a:r>
            <a:endParaRPr lang="en-US" altLang="zh-TW" dirty="0" smtClean="0"/>
          </a:p>
          <a:p>
            <a:r>
              <a:rPr lang="en-US" altLang="zh-TW" dirty="0" smtClean="0"/>
              <a:t>Step2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DataNotFound</a:t>
            </a:r>
            <a:r>
              <a:rPr lang="en-US" altLang="zh-TW" dirty="0" smtClean="0"/>
              <a:t> message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7239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</a:t>
            </a:r>
            <a:r>
              <a:rPr lang="en-US" altLang="zh-TW" sz="4000" b="1" dirty="0">
                <a:solidFill>
                  <a:srgbClr val="4F709D"/>
                </a:solidFill>
                <a:ea typeface="微軟正黑體" pitchFamily="34" charset="-120"/>
              </a:rPr>
              <a:t> 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認識 </a:t>
            </a:r>
            <a:r>
              <a:rPr lang="en-US" altLang="zh-TW" sz="4000" b="1" dirty="0" err="1">
                <a:solidFill>
                  <a:srgbClr val="4F709D"/>
                </a:solidFill>
                <a:ea typeface="微軟正黑體" pitchFamily="34" charset="-120"/>
              </a:rPr>
              <a:t>MsgStringHelper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決定程式中遇到錯誤時的系統層級錯誤訊息</a:t>
            </a:r>
            <a:endParaRPr lang="en-US" altLang="zh-TW" dirty="0" smtClean="0"/>
          </a:p>
          <a:p>
            <a:r>
              <a:rPr lang="zh-TW" altLang="en-US" dirty="0"/>
              <a:t>概念最早來自</a:t>
            </a:r>
            <a:r>
              <a:rPr lang="zh-TW" altLang="en-US" dirty="0" smtClean="0"/>
              <a:t>於 </a:t>
            </a:r>
            <a:r>
              <a:rPr lang="en-US" altLang="zh-TW" dirty="0" smtClean="0"/>
              <a:t>PIC </a:t>
            </a:r>
            <a:r>
              <a:rPr lang="zh-TW" altLang="en-US" dirty="0" smtClean="0"/>
              <a:t>導入 </a:t>
            </a:r>
            <a:r>
              <a:rPr lang="en-US" altLang="zh-TW" dirty="0" smtClean="0"/>
              <a:t>TPIPAS </a:t>
            </a:r>
            <a:r>
              <a:rPr lang="zh-TW" altLang="en-US" dirty="0" smtClean="0"/>
              <a:t>時所做的規範</a:t>
            </a:r>
            <a:endParaRPr lang="en-US" altLang="zh-TW" dirty="0" smtClean="0"/>
          </a:p>
          <a:p>
            <a:r>
              <a:rPr lang="zh-TW" altLang="en-US" dirty="0"/>
              <a:t>若有需要擴充或</a:t>
            </a:r>
            <a:r>
              <a:rPr lang="zh-TW" altLang="en-US" dirty="0" smtClean="0"/>
              <a:t>調整，需調整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UPCC3G.Core.Utility. </a:t>
            </a:r>
            <a:r>
              <a:rPr lang="en-US" altLang="zh-TW" smtClean="0"/>
              <a:t>MsgStringHelper.cs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61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</a:t>
            </a:r>
            <a:r>
              <a:rPr lang="en-US" altLang="zh-TW" sz="4000" b="1" dirty="0" err="1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ExeAction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t="6683" r="1061" b="6715"/>
          <a:stretch/>
        </p:blipFill>
        <p:spPr bwMode="auto">
          <a:xfrm>
            <a:off x="107504" y="620688"/>
            <a:ext cx="8951104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160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Info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 dirty="0"/>
              <a:t>設定</a:t>
            </a:r>
            <a:r>
              <a:rPr lang="en-US" altLang="zh-TW" b="1" dirty="0"/>
              <a:t>/</a:t>
            </a:r>
            <a:r>
              <a:rPr lang="zh-TW" altLang="zh-TW" b="1" dirty="0"/>
              <a:t>取得頁面模式</a:t>
            </a:r>
          </a:p>
          <a:p>
            <a:pPr lvl="1"/>
            <a:r>
              <a:rPr lang="en-US" altLang="zh-TW" dirty="0" err="1"/>
              <a:t>PageInfo.pageMode</a:t>
            </a:r>
            <a:endParaRPr lang="zh-TW" altLang="zh-TW" dirty="0"/>
          </a:p>
          <a:p>
            <a:pPr lvl="1"/>
            <a:r>
              <a:rPr lang="en-US" altLang="zh-TW" dirty="0" err="1"/>
              <a:t>pageInfo.OldMode</a:t>
            </a:r>
            <a:endParaRPr lang="zh-TW" altLang="zh-TW" dirty="0"/>
          </a:p>
          <a:p>
            <a:r>
              <a:rPr lang="zh-TW" altLang="zh-TW" b="1" dirty="0"/>
              <a:t>取得使用者資訊</a:t>
            </a:r>
          </a:p>
          <a:p>
            <a:pPr lvl="1"/>
            <a:r>
              <a:rPr lang="en-US" altLang="zh-TW" dirty="0" err="1"/>
              <a:t>pageInfo.Auth.UserID</a:t>
            </a:r>
            <a:endParaRPr lang="zh-TW" altLang="zh-TW" dirty="0"/>
          </a:p>
          <a:p>
            <a:pPr lvl="1"/>
            <a:r>
              <a:rPr lang="en-US" altLang="zh-TW" dirty="0" err="1" smtClean="0"/>
              <a:t>pageInfo.Auth.UserName</a:t>
            </a:r>
            <a:r>
              <a:rPr lang="en-US" altLang="zh-TW" dirty="0"/>
              <a:t> 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5919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Info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 </a:t>
            </a:r>
            <a:r>
              <a:rPr lang="zh-TW" altLang="zh-TW" b="1" dirty="0" smtClean="0"/>
              <a:t>取得</a:t>
            </a:r>
            <a:r>
              <a:rPr lang="zh-TW" altLang="zh-TW" b="1" dirty="0"/>
              <a:t>功能名稱</a:t>
            </a:r>
          </a:p>
          <a:p>
            <a:pPr lvl="1"/>
            <a:r>
              <a:rPr lang="en-US" altLang="zh-TW" dirty="0" err="1"/>
              <a:t>pageInfo.FunctionID</a:t>
            </a:r>
            <a:endParaRPr lang="zh-TW" altLang="zh-TW" dirty="0"/>
          </a:p>
          <a:p>
            <a:pPr lvl="1"/>
            <a:r>
              <a:rPr lang="en-US" altLang="zh-TW" dirty="0" err="1"/>
              <a:t>pageInfo.FunctionName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8302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</a:t>
            </a:r>
            <a:r>
              <a:rPr lang="en-US" altLang="zh-TW" dirty="0" smtClean="0"/>
              <a:t>Info-</a:t>
            </a:r>
            <a:r>
              <a:rPr lang="zh-TW" altLang="en-US" dirty="0" smtClean="0"/>
              <a:t>訊息控制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 dirty="0" smtClean="0"/>
              <a:t>開啟</a:t>
            </a:r>
            <a:r>
              <a:rPr lang="en-US" altLang="zh-TW" b="1" dirty="0"/>
              <a:t>/</a:t>
            </a:r>
            <a:r>
              <a:rPr lang="zh-TW" altLang="zh-TW" b="1" dirty="0"/>
              <a:t>關閉警告視窗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pageInfo.PageMessage.ShowExitAddAlert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pageInfo.PageMessage.ShowExitEditAlert</a:t>
            </a:r>
            <a:endParaRPr lang="zh-TW" altLang="zh-TW" dirty="0"/>
          </a:p>
          <a:p>
            <a:pPr lvl="1"/>
            <a:r>
              <a:rPr lang="en-US" altLang="zh-TW" dirty="0" err="1" smtClean="0"/>
              <a:t>pageInfo.PageMessage.ShowLeaveAlert</a:t>
            </a:r>
            <a:endParaRPr lang="en-US" altLang="zh-TW" dirty="0" smtClean="0"/>
          </a:p>
          <a:p>
            <a:r>
              <a:rPr lang="zh-TW" altLang="zh-TW" b="1" dirty="0"/>
              <a:t>設定訊息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pageInfo.PageMessage.ExitAddMessage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pageInfo.PageMessage.ExitEditMessage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pageInfo.PageMessage.LeaveMessage</a:t>
            </a:r>
            <a:endParaRPr lang="zh-TW" altLang="zh-TW" dirty="0"/>
          </a:p>
          <a:p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730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Page Setting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頁面載入時，在 </a:t>
            </a:r>
            <a:r>
              <a:rPr lang="en-US" altLang="zh-TW" dirty="0"/>
              <a:t>constructor </a:t>
            </a:r>
            <a:r>
              <a:rPr lang="zh-TW" altLang="en-US" dirty="0"/>
              <a:t>中，透過 </a:t>
            </a:r>
            <a:r>
              <a:rPr lang="en-US" altLang="zh-TW" dirty="0" err="1"/>
              <a:t>PageInfo</a:t>
            </a:r>
            <a:r>
              <a:rPr lang="en-US" altLang="zh-TW" dirty="0"/>
              <a:t> </a:t>
            </a:r>
            <a:r>
              <a:rPr lang="zh-TW" altLang="en-US" dirty="0"/>
              <a:t>將 </a:t>
            </a:r>
            <a:r>
              <a:rPr lang="en-US" altLang="zh-TW" dirty="0" err="1"/>
              <a:t>PageMode</a:t>
            </a:r>
            <a:r>
              <a:rPr lang="en-US" altLang="zh-TW" dirty="0"/>
              <a:t> </a:t>
            </a:r>
            <a:r>
              <a:rPr lang="zh-TW" altLang="en-US" dirty="0"/>
              <a:t>設為 </a:t>
            </a:r>
            <a:r>
              <a:rPr lang="en-US" altLang="zh-TW" dirty="0" smtClean="0"/>
              <a:t>Query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783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控制參數檔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APP.config</a:t>
            </a:r>
            <a:endParaRPr lang="en-US" altLang="zh-TW" dirty="0" smtClean="0"/>
          </a:p>
          <a:p>
            <a:r>
              <a:rPr lang="en-US" altLang="zh-TW" dirty="0" err="1" smtClean="0"/>
              <a:t>Web.config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8563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err="1" smtClean="0">
                <a:solidFill>
                  <a:srgbClr val="4F709D"/>
                </a:solidFill>
                <a:ea typeface="微軟正黑體" pitchFamily="34" charset="-120"/>
              </a:rPr>
              <a:t>App.config</a:t>
            </a:r>
            <a:endParaRPr lang="en-US" altLang="zh-TW" sz="4000" b="1" dirty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CURRENTINDEX</a:t>
            </a:r>
          </a:p>
          <a:p>
            <a:pPr lvl="1"/>
            <a:r>
              <a:rPr lang="en-US" altLang="zh-TW" dirty="0" smtClean="0"/>
              <a:t>Assign DB in use</a:t>
            </a:r>
            <a:endParaRPr lang="en-US" altLang="zh-TW" dirty="0"/>
          </a:p>
          <a:p>
            <a:r>
              <a:rPr lang="en-US" altLang="zh-TW" dirty="0" smtClean="0"/>
              <a:t>DBINDEX</a:t>
            </a:r>
          </a:p>
          <a:p>
            <a:pPr lvl="1"/>
            <a:r>
              <a:rPr lang="en-US" altLang="zh-TW" dirty="0" smtClean="0"/>
              <a:t>Multi-DB setting</a:t>
            </a:r>
          </a:p>
          <a:p>
            <a:r>
              <a:rPr lang="en-US" altLang="zh-TW" dirty="0" err="1" smtClean="0"/>
              <a:t>PIC.Logger.Path</a:t>
            </a:r>
            <a:endParaRPr lang="en-US" altLang="zh-TW" dirty="0" smtClean="0"/>
          </a:p>
          <a:p>
            <a:pPr lvl="1"/>
            <a:r>
              <a:rPr lang="en-US" altLang="zh-TW" dirty="0"/>
              <a:t>c:\logs\</a:t>
            </a:r>
            <a:endParaRPr lang="en-US" altLang="zh-TW" dirty="0" smtClean="0"/>
          </a:p>
          <a:p>
            <a:r>
              <a:rPr lang="en-US" altLang="zh-TW" dirty="0" err="1" smtClean="0"/>
              <a:t>WebAPIServer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 Server assign(</a:t>
            </a:r>
            <a:r>
              <a:rPr lang="en-US" altLang="zh-TW" dirty="0" err="1" smtClean="0"/>
              <a:t>IP:port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5036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err="1" smtClean="0">
                <a:solidFill>
                  <a:srgbClr val="4F709D"/>
                </a:solidFill>
                <a:ea typeface="微軟正黑體" pitchFamily="34" charset="-120"/>
              </a:rPr>
              <a:t>System.Configuration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以程式設計方式編輯組態檔的存取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Abstract Class </a:t>
            </a:r>
            <a:r>
              <a:rPr lang="zh-TW" altLang="en-US" dirty="0" smtClean="0"/>
              <a:t>無法被繼承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System.Configuration.ConfigurationManager.AppSettings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5790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共用元件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ChilkatDotNet45</a:t>
            </a:r>
          </a:p>
          <a:p>
            <a:r>
              <a:rPr lang="en-US" altLang="zh-TW" sz="2400" dirty="0" err="1" smtClean="0"/>
              <a:t>ClosedXML</a:t>
            </a:r>
            <a:endParaRPr lang="en-US" altLang="zh-TW" sz="2400" dirty="0" smtClean="0"/>
          </a:p>
          <a:p>
            <a:r>
              <a:rPr lang="en-US" altLang="zh-TW" sz="2400" dirty="0" err="1" smtClean="0"/>
              <a:t>Newtonsoft.Json</a:t>
            </a:r>
            <a:endParaRPr lang="en-US" altLang="zh-TW" sz="2400" dirty="0" smtClean="0"/>
          </a:p>
          <a:p>
            <a:r>
              <a:rPr lang="en-US" altLang="zh-TW" sz="2400" dirty="0" err="1" smtClean="0"/>
              <a:t>NLog</a:t>
            </a:r>
            <a:endParaRPr lang="en-US" altLang="zh-TW" sz="2400" dirty="0" smtClean="0"/>
          </a:p>
          <a:p>
            <a:r>
              <a:rPr lang="en-US" altLang="zh-TW" sz="2400" dirty="0" smtClean="0"/>
              <a:t>NPOI</a:t>
            </a:r>
          </a:p>
          <a:p>
            <a:r>
              <a:rPr lang="en-US" altLang="zh-TW" sz="2400" dirty="0" err="1" smtClean="0"/>
              <a:t>PIC.Common.Utils.Logger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PIC.Common.Utils.Logger.FileLogger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PIC.Data.ORM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PIC.Security</a:t>
            </a:r>
            <a:endParaRPr lang="en-US" altLang="zh-TW" sz="2400" dirty="0" smtClean="0"/>
          </a:p>
          <a:p>
            <a:r>
              <a:rPr lang="en-US" altLang="zh-TW" sz="2400" dirty="0" err="1"/>
              <a:t>PIC.Web.Client</a:t>
            </a:r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850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t="3620" b="6573"/>
          <a:stretch/>
        </p:blipFill>
        <p:spPr bwMode="auto">
          <a:xfrm>
            <a:off x="179512" y="620687"/>
            <a:ext cx="8856984" cy="519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5115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挑戰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/>
              <a:t>VB </a:t>
            </a:r>
            <a:r>
              <a:rPr lang="zh-TW" altLang="en-US" dirty="0"/>
              <a:t>過渡至 </a:t>
            </a:r>
            <a:r>
              <a:rPr lang="en-US" altLang="zh-TW" dirty="0"/>
              <a:t>.NET</a:t>
            </a:r>
            <a:endParaRPr lang="en-US" altLang="zh-TW" dirty="0" smtClean="0"/>
          </a:p>
          <a:p>
            <a:r>
              <a:rPr lang="en-US" altLang="zh-TW" dirty="0" smtClean="0"/>
              <a:t>WPF</a:t>
            </a:r>
          </a:p>
          <a:p>
            <a:r>
              <a:rPr lang="en-US" altLang="zh-TW" dirty="0" smtClean="0"/>
              <a:t>PIC Framework </a:t>
            </a:r>
            <a:r>
              <a:rPr lang="zh-TW" altLang="en-US" dirty="0" smtClean="0"/>
              <a:t>運用</a:t>
            </a:r>
            <a:endParaRPr lang="en-US" altLang="zh-TW" dirty="0" smtClean="0"/>
          </a:p>
          <a:p>
            <a:r>
              <a:rPr lang="en-US" altLang="zh-TW" dirty="0" smtClean="0"/>
              <a:t>OO </a:t>
            </a:r>
            <a:r>
              <a:rPr lang="zh-TW" altLang="en-US" dirty="0" smtClean="0"/>
              <a:t>程式開發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813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46856" y="1257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4000" b="1" cap="all" spc="-60" dirty="0" smtClean="0"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end</a:t>
            </a:r>
            <a:endParaRPr lang="zh-TW" altLang="en-US" sz="4000" b="1" cap="all" spc="-60" dirty="0" smtClean="0">
              <a:solidFill>
                <a:schemeClr val="tx2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14" name="圖片 13" descr="Thank-You-Card-Hanging-With-Ta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484784"/>
            <a:ext cx="5640288" cy="3754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87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3760" r="653" b="6854"/>
          <a:stretch/>
        </p:blipFill>
        <p:spPr bwMode="auto">
          <a:xfrm>
            <a:off x="35496" y="620688"/>
            <a:ext cx="9048159" cy="531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0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4" t="3620" r="653" b="7133"/>
          <a:stretch/>
        </p:blipFill>
        <p:spPr bwMode="auto">
          <a:xfrm>
            <a:off x="96187" y="620688"/>
            <a:ext cx="8926317" cy="524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19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t="3620" r="735" b="10335"/>
          <a:stretch/>
        </p:blipFill>
        <p:spPr bwMode="auto">
          <a:xfrm>
            <a:off x="35943" y="620688"/>
            <a:ext cx="9042132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85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2" t="3759" r="1306" b="7411"/>
          <a:stretch/>
        </p:blipFill>
        <p:spPr bwMode="auto">
          <a:xfrm>
            <a:off x="107505" y="620689"/>
            <a:ext cx="8856984" cy="520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9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程式流程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535013"/>
            <a:ext cx="8780463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74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相關 </a:t>
            </a:r>
            <a:r>
              <a:rPr lang="en-US" altLang="zh-TW" dirty="0" smtClean="0"/>
              <a:t>Table</a:t>
            </a:r>
            <a:endParaRPr lang="zh-TW" altLang="en-US" dirty="0"/>
          </a:p>
        </p:txBody>
      </p:sp>
      <p:pic>
        <p:nvPicPr>
          <p:cNvPr id="819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5616624" cy="400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69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建議開發順序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因為頁面所有的 </a:t>
            </a:r>
            <a:r>
              <a:rPr lang="en-US" altLang="zh-TW" dirty="0" smtClean="0"/>
              <a:t>Binding </a:t>
            </a:r>
            <a:r>
              <a:rPr lang="zh-TW" altLang="en-US" dirty="0" smtClean="0"/>
              <a:t>都與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息息相關，而</a:t>
            </a:r>
            <a:r>
              <a:rPr lang="en-US" altLang="zh-TW" dirty="0" smtClean="0"/>
              <a:t>UI </a:t>
            </a:r>
            <a:r>
              <a:rPr lang="zh-TW" altLang="en-US" dirty="0" smtClean="0"/>
              <a:t>無法存取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，因此需先撰寫 </a:t>
            </a:r>
            <a:r>
              <a:rPr lang="en-US" altLang="zh-TW" dirty="0" smtClean="0"/>
              <a:t>WEB API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開始設計頁</a:t>
            </a:r>
            <a:r>
              <a:rPr lang="zh-TW" altLang="en-US" dirty="0" smtClean="0"/>
              <a:t>面，將頁面上的欄位與 </a:t>
            </a:r>
            <a:r>
              <a:rPr lang="en-US" altLang="zh-TW" dirty="0" smtClean="0"/>
              <a:t>Model </a:t>
            </a:r>
            <a:r>
              <a:rPr lang="zh-TW" altLang="en-US" dirty="0" smtClean="0"/>
              <a:t>進行 </a:t>
            </a:r>
            <a:r>
              <a:rPr lang="en-US" altLang="zh-TW" dirty="0" smtClean="0"/>
              <a:t>Data Binding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06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 bwMode="auto">
          <a:xfrm>
            <a:off x="698500" y="0"/>
            <a:ext cx="8229600" cy="6207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b="1" smtClean="0">
                <a:latin typeface="微軟正黑體" pitchFamily="34" charset="-120"/>
                <a:ea typeface="微軟正黑體" pitchFamily="34" charset="-120"/>
              </a:rPr>
              <a:t>系統範圍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908720"/>
            <a:ext cx="8767762" cy="569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4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62670"/>
            <a:ext cx="8229600" cy="1354162"/>
          </a:xfrm>
        </p:spPr>
        <p:txBody>
          <a:bodyPr/>
          <a:lstStyle/>
          <a:p>
            <a:r>
              <a:rPr lang="zh-TW" altLang="en-US" dirty="0" smtClean="0"/>
              <a:t>建議開發順序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Web 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132856"/>
            <a:ext cx="8229600" cy="4021882"/>
          </a:xfrm>
        </p:spPr>
        <p:txBody>
          <a:bodyPr/>
          <a:lstStyle/>
          <a:p>
            <a:r>
              <a:rPr lang="zh-TW" altLang="en-US" dirty="0" smtClean="0"/>
              <a:t>先要有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，因為 </a:t>
            </a:r>
            <a:r>
              <a:rPr lang="en-US" altLang="zh-TW" dirty="0" smtClean="0"/>
              <a:t>DAO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都要用到</a:t>
            </a:r>
            <a:endParaRPr lang="en-US" altLang="zh-TW" dirty="0" smtClean="0"/>
          </a:p>
          <a:p>
            <a:r>
              <a:rPr lang="zh-TW" altLang="en-US" dirty="0"/>
              <a:t>依照</a:t>
            </a:r>
            <a:r>
              <a:rPr lang="zh-TW" altLang="en-US" dirty="0" smtClean="0"/>
              <a:t>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的語法</a:t>
            </a:r>
            <a:r>
              <a:rPr lang="en-US" altLang="zh-TW" dirty="0" smtClean="0"/>
              <a:t>(CRUD)</a:t>
            </a:r>
            <a:r>
              <a:rPr lang="zh-TW" altLang="en-US" dirty="0" smtClean="0"/>
              <a:t>，開發</a:t>
            </a:r>
            <a:r>
              <a:rPr lang="en-US" altLang="zh-TW" dirty="0" smtClean="0"/>
              <a:t>DAO</a:t>
            </a:r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Service </a:t>
            </a:r>
            <a:r>
              <a:rPr lang="zh-TW" altLang="en-US" dirty="0" smtClean="0"/>
              <a:t>中決定如何存取 </a:t>
            </a:r>
            <a:r>
              <a:rPr lang="en-US" altLang="zh-TW" dirty="0" smtClean="0"/>
              <a:t>DAO</a:t>
            </a:r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Controller </a:t>
            </a:r>
            <a:r>
              <a:rPr lang="zh-TW" altLang="en-US" dirty="0" smtClean="0"/>
              <a:t>中撰寫業務邏輯與如何存取 </a:t>
            </a:r>
            <a:r>
              <a:rPr lang="en-US" altLang="zh-TW" dirty="0" smtClean="0"/>
              <a:t>Service</a:t>
            </a:r>
          </a:p>
          <a:p>
            <a:pPr lvl="1"/>
            <a:r>
              <a:rPr lang="en-US" altLang="zh-TW" dirty="0" smtClean="0"/>
              <a:t>Business Logic </a:t>
            </a:r>
            <a:r>
              <a:rPr lang="zh-TW" altLang="en-US" dirty="0" smtClean="0"/>
              <a:t>與資料檢核條件寫在這裡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518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WEB 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492896"/>
            <a:ext cx="8229600" cy="36618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依照使用的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，分別定義 </a:t>
            </a:r>
            <a:r>
              <a:rPr lang="en-US" altLang="zh-TW" dirty="0" smtClean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 </a:t>
            </a:r>
            <a:r>
              <a:rPr lang="zh-TW" altLang="en-US" dirty="0" smtClean="0"/>
              <a:t>撰寫 </a:t>
            </a:r>
            <a:r>
              <a:rPr lang="en-US" altLang="zh-TW" dirty="0" smtClean="0"/>
              <a:t>CRUD Script </a:t>
            </a:r>
            <a:r>
              <a:rPr lang="zh-TW" altLang="en-US" dirty="0" smtClean="0"/>
              <a:t>的</a:t>
            </a:r>
            <a:r>
              <a:rPr lang="en-US" altLang="zh-TW" dirty="0"/>
              <a:t> </a:t>
            </a:r>
            <a:r>
              <a:rPr lang="en-US" altLang="zh-TW" dirty="0" smtClean="0"/>
              <a:t>DAO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撰寫 </a:t>
            </a:r>
            <a:r>
              <a:rPr lang="en-US" altLang="zh-TW" dirty="0" smtClean="0"/>
              <a:t>Service </a:t>
            </a:r>
            <a:r>
              <a:rPr lang="zh-TW" altLang="en-US" dirty="0" smtClean="0"/>
              <a:t>決定如何存取 </a:t>
            </a:r>
            <a:r>
              <a:rPr lang="en-US" altLang="zh-TW" dirty="0" smtClean="0"/>
              <a:t>DAO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決定商業邏輯，撰寫 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，決定如何存取 </a:t>
            </a:r>
            <a:r>
              <a:rPr lang="en-US" altLang="zh-TW" dirty="0" smtClean="0"/>
              <a:t>Service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88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建議開發順序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UI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348880"/>
            <a:ext cx="8229600" cy="3805858"/>
          </a:xfrm>
        </p:spPr>
        <p:txBody>
          <a:bodyPr/>
          <a:lstStyle/>
          <a:p>
            <a:r>
              <a:rPr lang="zh-TW" altLang="en-US" dirty="0" smtClean="0"/>
              <a:t>進行頁面設計，將頁面欄位與 </a:t>
            </a:r>
            <a:r>
              <a:rPr lang="en-US" altLang="zh-TW" dirty="0" smtClean="0"/>
              <a:t>Model </a:t>
            </a:r>
            <a:r>
              <a:rPr lang="zh-TW" altLang="en-US" dirty="0" smtClean="0"/>
              <a:t>進行 </a:t>
            </a:r>
            <a:r>
              <a:rPr lang="en-US" altLang="zh-TW" dirty="0" smtClean="0"/>
              <a:t>Data Binding</a:t>
            </a:r>
          </a:p>
          <a:p>
            <a:r>
              <a:rPr lang="zh-TW" altLang="en-US" dirty="0"/>
              <a:t>頁</a:t>
            </a:r>
            <a:r>
              <a:rPr lang="zh-TW" altLang="en-US" dirty="0" smtClean="0"/>
              <a:t>面</a:t>
            </a:r>
            <a:r>
              <a:rPr lang="zh-TW" altLang="en-US" dirty="0"/>
              <a:t>檢核邏輯寫在頁面</a:t>
            </a:r>
            <a:r>
              <a:rPr lang="zh-TW" altLang="en-US" dirty="0" smtClean="0"/>
              <a:t>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51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程式清單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48953"/>
            <a:ext cx="7056784" cy="530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182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程式清單</a:t>
            </a:r>
            <a:r>
              <a:rPr lang="en-US" altLang="zh-TW" dirty="0" smtClean="0"/>
              <a:t>-</a:t>
            </a:r>
            <a:r>
              <a:rPr lang="zh-TW" altLang="en-US" dirty="0" smtClean="0"/>
              <a:t>續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41682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207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520737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1518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依照每一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的結構，開始撰寫 </a:t>
            </a:r>
            <a:r>
              <a:rPr lang="en-US" altLang="zh-TW" dirty="0" smtClean="0"/>
              <a:t>model</a:t>
            </a:r>
          </a:p>
          <a:p>
            <a:r>
              <a:rPr lang="zh-TW" altLang="en-US" dirty="0" smtClean="0"/>
              <a:t>需</a:t>
            </a:r>
            <a:r>
              <a:rPr lang="zh-TW" altLang="en-US" dirty="0"/>
              <a:t>進行</a:t>
            </a:r>
            <a:r>
              <a:rPr lang="zh-TW" altLang="en-US" dirty="0" smtClean="0"/>
              <a:t>區分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1"/>
            <a:r>
              <a:rPr lang="zh-TW" altLang="en-US" dirty="0" smtClean="0"/>
              <a:t>包含需提供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743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依照每一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的結構，開始撰寫 </a:t>
            </a:r>
            <a:r>
              <a:rPr lang="en-US" altLang="zh-TW" dirty="0" smtClean="0"/>
              <a:t>model</a:t>
            </a:r>
          </a:p>
          <a:p>
            <a:r>
              <a:rPr lang="zh-TW" altLang="en-US" dirty="0" smtClean="0"/>
              <a:t>需</a:t>
            </a:r>
            <a:r>
              <a:rPr lang="zh-TW" altLang="en-US" dirty="0"/>
              <a:t>進行</a:t>
            </a:r>
            <a:r>
              <a:rPr lang="zh-TW" altLang="en-US" dirty="0" smtClean="0"/>
              <a:t>區分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2"/>
            <a:r>
              <a:rPr lang="zh-TW" altLang="en-US" dirty="0"/>
              <a:t>對應至 </a:t>
            </a:r>
            <a:r>
              <a:rPr lang="en-US" altLang="zh-TW" dirty="0"/>
              <a:t>Table </a:t>
            </a:r>
            <a:r>
              <a:rPr lang="zh-TW" altLang="en-US" dirty="0"/>
              <a:t>的每一個</a:t>
            </a:r>
            <a:r>
              <a:rPr lang="zh-TW" altLang="en-US" dirty="0" smtClean="0"/>
              <a:t>欄位</a:t>
            </a:r>
            <a:endParaRPr lang="en-US" altLang="zh-TW" dirty="0" smtClean="0"/>
          </a:p>
          <a:p>
            <a:pPr lvl="2"/>
            <a:r>
              <a:rPr lang="zh-TW" altLang="en-US" dirty="0"/>
              <a:t>需完全</a:t>
            </a:r>
            <a:r>
              <a:rPr lang="zh-TW" altLang="en-US" dirty="0" smtClean="0"/>
              <a:t>符合：欄位</a:t>
            </a:r>
            <a:r>
              <a:rPr lang="zh-TW" altLang="en-US" dirty="0"/>
              <a:t>名稱，型別，長度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包含需提供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2"/>
            <a:r>
              <a:rPr lang="zh-TW" altLang="en-US" dirty="0"/>
              <a:t>針對頁面需要存取但是不</a:t>
            </a:r>
            <a:r>
              <a:rPr lang="zh-TW" altLang="en-US" dirty="0" smtClean="0"/>
              <a:t>存在的</a:t>
            </a:r>
            <a:r>
              <a:rPr lang="zh-TW" altLang="en-US" dirty="0"/>
              <a:t>欄位進行定義，譬如</a:t>
            </a:r>
            <a:r>
              <a:rPr lang="zh-TW" altLang="en-US" dirty="0" smtClean="0"/>
              <a:t>：</a:t>
            </a:r>
            <a:r>
              <a:rPr lang="en-US" altLang="zh-TW" dirty="0" err="1"/>
              <a:t>sale_order_scope_type_name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358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OMM060 Model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7236"/>
            <a:ext cx="9144000" cy="216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942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656184"/>
          </a:xfrm>
        </p:spPr>
        <p:txBody>
          <a:bodyPr/>
          <a:lstStyle/>
          <a:p>
            <a:pPr lvl="1"/>
            <a:r>
              <a:rPr lang="en-US" altLang="zh-TW" dirty="0" smtClean="0"/>
              <a:t>Model 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與</a:t>
            </a:r>
            <a:r>
              <a:rPr lang="en-US" altLang="zh-TW" dirty="0"/>
              <a:t> table </a:t>
            </a:r>
            <a:r>
              <a:rPr lang="zh-TW" altLang="en-US" dirty="0"/>
              <a:t>對應的 </a:t>
            </a:r>
            <a:r>
              <a:rPr lang="en-US" altLang="zh-TW" dirty="0"/>
              <a:t>model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3816424" cy="438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雲朵形圖說文字 3"/>
          <p:cNvSpPr/>
          <p:nvPr/>
        </p:nvSpPr>
        <p:spPr>
          <a:xfrm>
            <a:off x="5436096" y="2164190"/>
            <a:ext cx="2952328" cy="205689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「名稱，型別，長度，欄位個數」需與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一致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009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ChangeArrowheads="1"/>
          </p:cNvSpPr>
          <p:nvPr/>
        </p:nvSpPr>
        <p:spPr bwMode="auto">
          <a:xfrm>
            <a:off x="431800" y="5264150"/>
            <a:ext cx="8280400" cy="5762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.Net Framework 4.5</a:t>
            </a:r>
          </a:p>
        </p:txBody>
      </p:sp>
      <p:sp>
        <p:nvSpPr>
          <p:cNvPr id="4099" name="Rectangle 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31800" y="4687888"/>
            <a:ext cx="8280400" cy="57626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Entity Framework 5 </a:t>
            </a:r>
            <a:r>
              <a:rPr lang="en-US" altLang="zh-TW" sz="2000" b="1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O/R Mapping Framework</a:t>
            </a:r>
            <a:endParaRPr lang="en-US" altLang="zh-TW" sz="20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0" name="Rectangle 8"/>
          <p:cNvSpPr>
            <a:spLocks noChangeArrowheads="1"/>
          </p:cNvSpPr>
          <p:nvPr/>
        </p:nvSpPr>
        <p:spPr bwMode="auto">
          <a:xfrm>
            <a:off x="431800" y="2852738"/>
            <a:ext cx="8280400" cy="17287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Business Layer</a:t>
            </a:r>
          </a:p>
        </p:txBody>
      </p:sp>
      <p:sp>
        <p:nvSpPr>
          <p:cNvPr id="4101" name="Rectangle 1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31800" y="3284538"/>
            <a:ext cx="1547813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ELMAH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非預期錯誤搜集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NLog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記錄日誌</a:t>
            </a:r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訊息</a:t>
            </a:r>
          </a:p>
        </p:txBody>
      </p:sp>
      <p:sp>
        <p:nvSpPr>
          <p:cNvPr id="4102" name="Rectangle 12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924300" y="3284538"/>
            <a:ext cx="177482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.Net Framework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公用程式庫</a:t>
            </a:r>
          </a:p>
        </p:txBody>
      </p:sp>
      <p:sp>
        <p:nvSpPr>
          <p:cNvPr id="4103" name="Rectangle 16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99125" y="3284538"/>
            <a:ext cx="143827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Windows</a:t>
            </a:r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工作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排程器</a:t>
            </a:r>
          </a:p>
        </p:txBody>
      </p:sp>
      <p:sp>
        <p:nvSpPr>
          <p:cNvPr id="4104" name="Rectangle 17"/>
          <p:cNvSpPr>
            <a:spLocks noChangeArrowheads="1"/>
          </p:cNvSpPr>
          <p:nvPr/>
        </p:nvSpPr>
        <p:spPr bwMode="auto">
          <a:xfrm>
            <a:off x="7127875" y="3284538"/>
            <a:ext cx="158432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MD5,SHA1,AES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資料加解密演算法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5" name="Rectangle 18"/>
          <p:cNvSpPr>
            <a:spLocks noChangeArrowheads="1"/>
          </p:cNvSpPr>
          <p:nvPr/>
        </p:nvSpPr>
        <p:spPr bwMode="auto">
          <a:xfrm>
            <a:off x="431800" y="1196975"/>
            <a:ext cx="8280400" cy="165576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User Interface</a:t>
            </a:r>
            <a:r>
              <a:rPr lang="zh-TW" altLang="en-US" sz="2000" b="1"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20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6" name="Rectangle 19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31800" y="1628775"/>
            <a:ext cx="136842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ASP.net(C#)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MVC 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模式</a:t>
            </a:r>
          </a:p>
        </p:txBody>
      </p:sp>
      <p:sp>
        <p:nvSpPr>
          <p:cNvPr id="4107" name="Rectangle 20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800225" y="1628775"/>
            <a:ext cx="1295400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HTML 4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Razor 4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UI 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頁面</a:t>
            </a:r>
          </a:p>
        </p:txBody>
      </p:sp>
      <p:sp>
        <p:nvSpPr>
          <p:cNvPr id="410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651500" y="1628775"/>
            <a:ext cx="147637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JQuery AJAX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前端 </a:t>
            </a:r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UI 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非同步技術</a:t>
            </a:r>
          </a:p>
        </p:txBody>
      </p:sp>
      <p:sp>
        <p:nvSpPr>
          <p:cNvPr id="4109" name="Rectangle 22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27875" y="1628775"/>
            <a:ext cx="1576388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Crystal Report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報表工具</a:t>
            </a:r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0" name="Rectangle 28"/>
          <p:cNvSpPr>
            <a:spLocks noChangeArrowheads="1"/>
          </p:cNvSpPr>
          <p:nvPr/>
        </p:nvSpPr>
        <p:spPr bwMode="auto">
          <a:xfrm>
            <a:off x="431800" y="5319713"/>
            <a:ext cx="8280400" cy="55562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1" name="Rectangle 30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979613" y="3284538"/>
            <a:ext cx="1944687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Web API</a:t>
            </a:r>
          </a:p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(RESTful Webservice)</a:t>
            </a:r>
          </a:p>
        </p:txBody>
      </p:sp>
      <p:sp>
        <p:nvSpPr>
          <p:cNvPr id="4112" name="Rectangle 25"/>
          <p:cNvSpPr>
            <a:spLocks noChangeArrowheads="1"/>
          </p:cNvSpPr>
          <p:nvPr/>
        </p:nvSpPr>
        <p:spPr bwMode="auto">
          <a:xfrm>
            <a:off x="431800" y="2852738"/>
            <a:ext cx="8280400" cy="1284287"/>
          </a:xfrm>
          <a:prstGeom prst="rect">
            <a:avLst/>
          </a:prstGeom>
          <a:noFill/>
          <a:ln w="762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3" name="Rectangle 32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3097213" y="1628775"/>
            <a:ext cx="111442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JQuery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畫面互動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4" name="Rectangle 4"/>
          <p:cNvSpPr>
            <a:spLocks noChangeArrowheads="1"/>
          </p:cNvSpPr>
          <p:nvPr/>
        </p:nvSpPr>
        <p:spPr bwMode="auto">
          <a:xfrm>
            <a:off x="179388" y="30163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buClr>
                <a:srgbClr val="3333CC"/>
              </a:buClr>
              <a:buSzPct val="100000"/>
            </a:pPr>
            <a:r>
              <a:rPr lang="zh-TW" altLang="en-US" sz="2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軟體架構</a:t>
            </a:r>
          </a:p>
        </p:txBody>
      </p:sp>
      <p:sp>
        <p:nvSpPr>
          <p:cNvPr id="4115" name="Rectangle 4"/>
          <p:cNvSpPr>
            <a:spLocks noChangeArrowheads="1"/>
          </p:cNvSpPr>
          <p:nvPr/>
        </p:nvSpPr>
        <p:spPr bwMode="auto">
          <a:xfrm>
            <a:off x="414338" y="4184650"/>
            <a:ext cx="8297862" cy="503238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Data Access Object Layer</a:t>
            </a:r>
          </a:p>
        </p:txBody>
      </p:sp>
      <p:sp>
        <p:nvSpPr>
          <p:cNvPr id="4116" name="Rectangle 26"/>
          <p:cNvSpPr>
            <a:spLocks noChangeArrowheads="1"/>
          </p:cNvSpPr>
          <p:nvPr/>
        </p:nvSpPr>
        <p:spPr bwMode="auto">
          <a:xfrm>
            <a:off x="431800" y="4192588"/>
            <a:ext cx="8280400" cy="1071562"/>
          </a:xfrm>
          <a:prstGeom prst="rect">
            <a:avLst/>
          </a:prstGeom>
          <a:noFill/>
          <a:ln w="76200">
            <a:solidFill>
              <a:srgbClr val="33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7" name="Rectangle 22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211638" y="1628775"/>
            <a:ext cx="1439862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.Net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多國語言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資源檔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endParaRPr lang="zh-TW" altLang="en-US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8" name="Rectangle 24"/>
          <p:cNvSpPr>
            <a:spLocks noChangeArrowheads="1"/>
          </p:cNvSpPr>
          <p:nvPr/>
        </p:nvSpPr>
        <p:spPr bwMode="auto">
          <a:xfrm>
            <a:off x="431800" y="1196975"/>
            <a:ext cx="8280400" cy="1584325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72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656184"/>
          </a:xfrm>
        </p:spPr>
        <p:txBody>
          <a:bodyPr/>
          <a:lstStyle/>
          <a:p>
            <a:pPr lvl="1"/>
            <a:r>
              <a:rPr lang="en-US" altLang="zh-TW" dirty="0" smtClean="0"/>
              <a:t>Model 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UI </a:t>
            </a:r>
            <a:r>
              <a:rPr lang="zh-TW" altLang="en-US" dirty="0"/>
              <a:t>對應的 </a:t>
            </a:r>
            <a:r>
              <a:rPr lang="en-US" altLang="zh-TW" dirty="0"/>
              <a:t>model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449"/>
            <a:ext cx="4058013" cy="439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雲朵形圖說文字 3"/>
          <p:cNvSpPr/>
          <p:nvPr/>
        </p:nvSpPr>
        <p:spPr>
          <a:xfrm>
            <a:off x="5436096" y="2164190"/>
            <a:ext cx="2952328" cy="205689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UI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會用到，但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沒用到的，需在這裡定義，但不要重複定義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981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004910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1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NY~1\AppData\Local\Temp\SNAGHTML6e9937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8" y="764704"/>
            <a:ext cx="8496944" cy="52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872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DAO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Script </a:t>
            </a:r>
            <a:r>
              <a:rPr lang="zh-TW" altLang="en-US" dirty="0" smtClean="0"/>
              <a:t>實作處</a:t>
            </a:r>
            <a:endParaRPr lang="en-US" altLang="zh-TW" dirty="0" smtClean="0"/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7"/>
            <a:ext cx="7560840" cy="349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982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DAO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2479565" cy="514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雲朵形圖說文字 4"/>
          <p:cNvSpPr/>
          <p:nvPr/>
        </p:nvSpPr>
        <p:spPr>
          <a:xfrm>
            <a:off x="4644008" y="2060848"/>
            <a:ext cx="2520280" cy="259228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「功能不同，條件不同，參數不同」須分開實作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4381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API </a:t>
            </a:r>
            <a:r>
              <a:rPr lang="en-US" altLang="zh-TW" dirty="0" smtClean="0"/>
              <a:t>– DAO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By Service </a:t>
            </a:r>
            <a:r>
              <a:rPr lang="zh-TW" altLang="en-US" dirty="0" smtClean="0"/>
              <a:t>參照的 </a:t>
            </a:r>
            <a:r>
              <a:rPr lang="en-US" altLang="zh-TW" dirty="0" smtClean="0"/>
              <a:t>DAO</a:t>
            </a:r>
            <a:r>
              <a:rPr lang="zh-TW" altLang="en-US" dirty="0" smtClean="0"/>
              <a:t>，依照程式代號撰寫在同一檔案內</a:t>
            </a:r>
            <a:r>
              <a:rPr lang="en-US" altLang="zh-TW" dirty="0" smtClean="0"/>
              <a:t>(ex:OMM060QueryItemMDao.cs)</a:t>
            </a:r>
          </a:p>
          <a:p>
            <a:r>
              <a:rPr lang="zh-TW" altLang="en-US" dirty="0" smtClean="0"/>
              <a:t>對於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物件操作的 </a:t>
            </a:r>
            <a:r>
              <a:rPr lang="en-US" altLang="zh-TW" dirty="0" smtClean="0"/>
              <a:t>DAO</a:t>
            </a:r>
            <a:r>
              <a:rPr lang="zh-TW" altLang="en-US" dirty="0" smtClean="0"/>
              <a:t>，先去找是否有現成的 </a:t>
            </a:r>
            <a:r>
              <a:rPr lang="en-US" altLang="zh-TW" dirty="0" smtClean="0"/>
              <a:t>Table DAO</a:t>
            </a:r>
            <a:r>
              <a:rPr lang="zh-TW" altLang="en-US" dirty="0" smtClean="0"/>
              <a:t>，不要重複開發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40195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227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079557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2258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Service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/>
              <a:t>實</a:t>
            </a:r>
            <a:r>
              <a:rPr lang="zh-TW" altLang="en-US" dirty="0" smtClean="0"/>
              <a:t>作 </a:t>
            </a:r>
            <a:r>
              <a:rPr lang="en-US" altLang="zh-TW" dirty="0" smtClean="0"/>
              <a:t>Business Logic </a:t>
            </a:r>
            <a:r>
              <a:rPr lang="zh-TW" altLang="en-US" dirty="0" smtClean="0"/>
              <a:t>之處</a:t>
            </a:r>
            <a:endParaRPr lang="en-US" altLang="zh-TW" dirty="0" smtClean="0"/>
          </a:p>
          <a:p>
            <a:pPr lvl="1"/>
            <a:r>
              <a:rPr lang="zh-TW" altLang="en-US" dirty="0"/>
              <a:t>決定合適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DAO method</a:t>
            </a:r>
          </a:p>
          <a:p>
            <a:pPr lvl="1"/>
            <a:r>
              <a:rPr lang="zh-TW" altLang="en-US" dirty="0" smtClean="0"/>
              <a:t>提供 </a:t>
            </a:r>
            <a:r>
              <a:rPr lang="en-US" altLang="zh-TW" dirty="0" smtClean="0"/>
              <a:t>WEB-API </a:t>
            </a:r>
            <a:r>
              <a:rPr lang="zh-TW" altLang="en-US" dirty="0" smtClean="0"/>
              <a:t>使用的 </a:t>
            </a:r>
            <a:r>
              <a:rPr lang="en-US" altLang="zh-TW" dirty="0" smtClean="0"/>
              <a:t>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6511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Service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05"/>
          <a:stretch/>
        </p:blipFill>
        <p:spPr bwMode="auto">
          <a:xfrm>
            <a:off x="971600" y="1175048"/>
            <a:ext cx="4087578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421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Service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pic>
        <p:nvPicPr>
          <p:cNvPr id="2050" name="Picture 2" descr="C:\Users\JOHNNY~1\AppData\Local\Temp\SNAGHTMLa59e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8293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29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36" name="Group 580"/>
          <p:cNvGraphicFramePr>
            <a:graphicFrameLocks noGrp="1"/>
          </p:cNvGraphicFramePr>
          <p:nvPr>
            <p:ph idx="1"/>
          </p:nvPr>
        </p:nvGraphicFramePr>
        <p:xfrm>
          <a:off x="250825" y="692150"/>
          <a:ext cx="8640763" cy="5807070"/>
        </p:xfrm>
        <a:graphic>
          <a:graphicData uri="http://schemas.openxmlformats.org/drawingml/2006/table">
            <a:tbl>
              <a:tblPr/>
              <a:tblGrid>
                <a:gridCol w="3653567"/>
                <a:gridCol w="2555980"/>
                <a:gridCol w="2431216"/>
              </a:tblGrid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開發工具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工具項目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工具名稱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開發工具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 2012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Version: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UML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設計工具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Enterprise Architect</a:t>
                      </a:r>
                      <a:endParaRPr kumimoji="1" lang="en-US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8.0.864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程式碼測試工具</a:t>
                      </a:r>
                      <a:endParaRPr kumimoji="1" lang="zh-TW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Ultimate 2012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效能測試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Ultimate 2012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報表工具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Crystal Report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3.7.1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瀏覽器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Internet Explore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8.0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應用系統名稱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應用伺服器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IIS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7.5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資料庫伺服器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Microsoft </a:t>
                      </a: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SQLServer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4.5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MVC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MVC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4.0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非預期錯誤蒐集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ELMAH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1.2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系統日誌</a:t>
                      </a:r>
                      <a:r>
                        <a:rPr lang="en-US" altLang="zh-TW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&amp;</a:t>
                      </a: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訊息蒐集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err="1" smtClean="0">
                          <a:latin typeface="微軟正黑體" pitchFamily="34" charset="-120"/>
                          <a:ea typeface="微軟正黑體" pitchFamily="34" charset="-120"/>
                        </a:rPr>
                        <a:t>NLog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2.0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Entity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Entity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5.0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1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WebService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Web API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N/A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資料加解密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MD5, SHA1,AES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N/A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10" name="Rectangle 4"/>
          <p:cNvSpPr>
            <a:spLocks noChangeArrowheads="1"/>
          </p:cNvSpPr>
          <p:nvPr/>
        </p:nvSpPr>
        <p:spPr bwMode="auto">
          <a:xfrm>
            <a:off x="179388" y="30163"/>
            <a:ext cx="3671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buClr>
                <a:srgbClr val="3333CC"/>
              </a:buClr>
              <a:buSzPct val="100000"/>
            </a:pPr>
            <a:r>
              <a:rPr lang="zh-TW" altLang="en-US" sz="2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開發環境需求與建置</a:t>
            </a:r>
          </a:p>
        </p:txBody>
      </p:sp>
    </p:spTree>
    <p:extLst>
      <p:ext uri="{BB962C8B-B14F-4D97-AF65-F5344CB8AC3E}">
        <p14:creationId xmlns:p14="http://schemas.microsoft.com/office/powerpoint/2010/main" val="37163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699891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642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Controller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Controller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頁面透過 </a:t>
            </a:r>
            <a:r>
              <a:rPr lang="en-US" altLang="zh-TW" dirty="0" smtClean="0"/>
              <a:t>WS </a:t>
            </a:r>
            <a:r>
              <a:rPr lang="zh-TW" altLang="en-US" dirty="0" smtClean="0"/>
              <a:t>連接的入口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命名後若需調整，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則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必須手動調整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提供 </a:t>
            </a:r>
            <a:r>
              <a:rPr lang="en-US" altLang="zh-TW" dirty="0" smtClean="0"/>
              <a:t>WEB-API </a:t>
            </a:r>
            <a:r>
              <a:rPr lang="zh-TW" altLang="en-US" dirty="0" smtClean="0"/>
              <a:t>使用的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453"/>
          <a:stretch/>
        </p:blipFill>
        <p:spPr bwMode="auto">
          <a:xfrm>
            <a:off x="5451252" y="1196752"/>
            <a:ext cx="3672408" cy="530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490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zh-TW" altLang="en-US" dirty="0" smtClean="0"/>
              <a:t>點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Method </a:t>
            </a:r>
            <a:r>
              <a:rPr lang="zh-TW" altLang="en-US" dirty="0" smtClean="0"/>
              <a:t>需宣告為 </a:t>
            </a:r>
            <a:r>
              <a:rPr lang="en-US" altLang="zh-TW" dirty="0" smtClean="0"/>
              <a:t>public</a:t>
            </a:r>
          </a:p>
          <a:p>
            <a:pPr lvl="1"/>
            <a:r>
              <a:rPr lang="en-US" altLang="zh-TW" dirty="0" smtClean="0"/>
              <a:t>Method </a:t>
            </a:r>
            <a:r>
              <a:rPr lang="zh-TW" altLang="en-US" dirty="0" smtClean="0"/>
              <a:t>需指定 </a:t>
            </a:r>
            <a:r>
              <a:rPr lang="en-US" altLang="zh-TW" dirty="0" err="1" smtClean="0"/>
              <a:t>HttpGet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HttpPost</a:t>
            </a:r>
            <a:r>
              <a:rPr lang="en-US" altLang="zh-TW" dirty="0" smtClean="0"/>
              <a:t> </a:t>
            </a:r>
            <a:r>
              <a:rPr lang="zh-TW" altLang="en-US" dirty="0" smtClean="0"/>
              <a:t>與 </a:t>
            </a:r>
            <a:r>
              <a:rPr lang="en-US" altLang="zh-TW" dirty="0" err="1" smtClean="0"/>
              <a:t>PICAuthorize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attribuate</a:t>
            </a:r>
            <a:endParaRPr lang="en-US" altLang="zh-TW" dirty="0" smtClean="0"/>
          </a:p>
          <a:p>
            <a:r>
              <a:rPr lang="zh-TW" altLang="en-US" dirty="0" smtClean="0"/>
              <a:t>回傳值</a:t>
            </a:r>
            <a:endParaRPr lang="en-US" altLang="zh-TW" dirty="0" smtClean="0"/>
          </a:p>
          <a:p>
            <a:pPr lvl="1"/>
            <a:r>
              <a:rPr lang="zh-TW" altLang="en-US" dirty="0"/>
              <a:t>型</a:t>
            </a:r>
            <a:r>
              <a:rPr lang="zh-TW" altLang="en-US" dirty="0" smtClean="0"/>
              <a:t>別為 </a:t>
            </a:r>
            <a:r>
              <a:rPr lang="en-US" altLang="zh-TW" dirty="0" err="1" smtClean="0"/>
              <a:t>PICApiResult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098" name="Picture 2" descr="C:\Users\JOHNNY~1\AppData\Local\Temp\SNAGHTML131bdd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61047"/>
            <a:ext cx="4176464" cy="27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35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傳入</a:t>
            </a:r>
            <a:r>
              <a:rPr lang="zh-TW" altLang="en-US" dirty="0" smtClean="0"/>
              <a:t>參數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傳入型別為 </a:t>
            </a:r>
            <a:r>
              <a:rPr lang="en-US" altLang="zh-TW" dirty="0" smtClean="0"/>
              <a:t>string</a:t>
            </a:r>
          </a:p>
          <a:p>
            <a:pPr lvl="1"/>
            <a:r>
              <a:rPr lang="zh-TW" altLang="en-US" dirty="0" smtClean="0"/>
              <a:t>但需 </a:t>
            </a:r>
            <a:r>
              <a:rPr lang="en-US" altLang="zh-TW" dirty="0" smtClean="0"/>
              <a:t>casting </a:t>
            </a:r>
            <a:r>
              <a:rPr lang="zh-TW" altLang="en-US" dirty="0" smtClean="0"/>
              <a:t>為 </a:t>
            </a:r>
            <a:r>
              <a:rPr lang="en-US" altLang="zh-TW" dirty="0" err="1" smtClean="0"/>
              <a:t>System.Web.Http.FromBodyAttribute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45024"/>
            <a:ext cx="5616624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826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Exception Handler</a:t>
            </a:r>
          </a:p>
          <a:p>
            <a:pPr lvl="1"/>
            <a:r>
              <a:rPr lang="zh-TW" altLang="en-US" dirty="0" smtClean="0"/>
              <a:t>若 </a:t>
            </a:r>
            <a:r>
              <a:rPr lang="en-US" altLang="zh-TW" dirty="0" smtClean="0"/>
              <a:t>call service </a:t>
            </a:r>
            <a:r>
              <a:rPr lang="zh-TW" altLang="en-US" dirty="0" smtClean="0"/>
              <a:t>無錯誤，透過 </a:t>
            </a:r>
            <a:r>
              <a:rPr lang="en-US" altLang="zh-TW" dirty="0" err="1" smtClean="0"/>
              <a:t>PICApiResult.Success</a:t>
            </a:r>
            <a:r>
              <a:rPr lang="en-US" altLang="zh-TW" dirty="0" smtClean="0"/>
              <a:t> </a:t>
            </a:r>
            <a:r>
              <a:rPr lang="zh-TW" altLang="en-US" dirty="0" smtClean="0"/>
              <a:t>回傳 </a:t>
            </a:r>
            <a:r>
              <a:rPr lang="en-US" altLang="zh-TW" dirty="0" smtClean="0"/>
              <a:t>result</a:t>
            </a:r>
          </a:p>
          <a:p>
            <a:pPr lvl="1"/>
            <a:r>
              <a:rPr lang="zh-TW" altLang="en-US" dirty="0"/>
              <a:t>若有</a:t>
            </a:r>
            <a:r>
              <a:rPr lang="zh-TW" altLang="en-US" dirty="0" smtClean="0"/>
              <a:t>錯誤，透過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return </a:t>
            </a:r>
            <a:r>
              <a:rPr lang="en-US" altLang="zh-TW" dirty="0" err="1" smtClean="0"/>
              <a:t>PICApiResult.Fail</a:t>
            </a:r>
            <a:r>
              <a:rPr lang="en-US" altLang="zh-TW" dirty="0" smtClean="0"/>
              <a:t> </a:t>
            </a:r>
            <a:r>
              <a:rPr lang="zh-TW" altLang="en-US" dirty="0" smtClean="0"/>
              <a:t>回傳錯誤訊息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122" name="Picture 2" descr="C:\Users\JOHNNY~1\AppData\Local\Temp\SNAGHTML14a29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4077072"/>
            <a:ext cx="4135785" cy="28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841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455034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828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>
          <a:xfrm>
            <a:off x="26988" y="0"/>
            <a:ext cx="5265737" cy="549275"/>
          </a:xfrm>
        </p:spPr>
        <p:txBody>
          <a:bodyPr/>
          <a:lstStyle/>
          <a:p>
            <a:pPr algn="l"/>
            <a:r>
              <a:rPr lang="zh-TW" altLang="en-US" sz="3200" b="1" smtClean="0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sz="3200" b="1" smtClean="0">
                <a:solidFill>
                  <a:srgbClr val="FFFFFF"/>
                </a:solidFill>
                <a:latin typeface="微軟正黑體" pitchFamily="34" charset="-120"/>
              </a:rPr>
              <a:t>1</a:t>
            </a:r>
            <a:endParaRPr lang="zh-TW" altLang="en-US" sz="3200" b="1" smtClean="0">
              <a:solidFill>
                <a:srgbClr val="FFFFFF"/>
              </a:solidFill>
              <a:latin typeface="微軟正黑體" pitchFamily="34" charset="-120"/>
            </a:endParaRPr>
          </a:p>
        </p:txBody>
      </p:sp>
      <p:pic>
        <p:nvPicPr>
          <p:cNvPr id="9219" name="內容版面配置區 3" descr="統昶UPCC3G_人員資料維護頁版型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-20638" y="1557338"/>
            <a:ext cx="9164638" cy="5040312"/>
          </a:xfrm>
        </p:spPr>
      </p:pic>
      <p:sp>
        <p:nvSpPr>
          <p:cNvPr id="6" name="直線圖說文字 2 5"/>
          <p:cNvSpPr>
            <a:spLocks/>
          </p:cNvSpPr>
          <p:nvPr/>
        </p:nvSpPr>
        <p:spPr bwMode="auto">
          <a:xfrm>
            <a:off x="5867400" y="692150"/>
            <a:ext cx="2736850" cy="720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167"/>
              <a:gd name="adj6" fmla="val -34463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zh-TW" sz="1400" dirty="0">
                <a:latin typeface="微軟正黑體"/>
                <a:ea typeface="微軟正黑體"/>
                <a:cs typeface="微軟正黑體"/>
              </a:rPr>
              <a:t>5.</a:t>
            </a:r>
            <a:r>
              <a:rPr lang="zh-TW" altLang="en-US" sz="1400" dirty="0">
                <a:latin typeface="微軟正黑體"/>
                <a:ea typeface="微軟正黑體"/>
                <a:cs typeface="微軟正黑體"/>
              </a:rPr>
              <a:t>呈現登入時間與功能代號</a:t>
            </a:r>
            <a:endParaRPr lang="en-US" altLang="zh-TW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492500" y="2349500"/>
            <a:ext cx="4895850" cy="2159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endParaRPr lang="en-US" altLang="zh-TW" sz="1800" smtClean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>
              <a:defRPr/>
            </a:pPr>
            <a:endParaRPr lang="zh-TW" altLang="en-US" sz="1800" smtClean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直線圖說文字 2 8"/>
          <p:cNvSpPr>
            <a:spLocks/>
          </p:cNvSpPr>
          <p:nvPr/>
        </p:nvSpPr>
        <p:spPr bwMode="auto">
          <a:xfrm>
            <a:off x="468313" y="549275"/>
            <a:ext cx="3240087" cy="9350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7560"/>
              <a:gd name="adj6" fmla="val 83648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1.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可快速搜尋功能別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2.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可加入「我的最愛」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3.(2/20) =(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筆數</a:t>
            </a:r>
            <a:r>
              <a:rPr lang="en-US" altLang="zh-TW" sz="1400" dirty="0" smtClean="0">
                <a:latin typeface="微軟正黑體" panose="020B0604030504040204" pitchFamily="34" charset="-120"/>
              </a:rPr>
              <a:t>/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總筆數</a:t>
            </a:r>
            <a:r>
              <a:rPr lang="en-US" altLang="zh-TW" sz="1400" dirty="0" smtClean="0">
                <a:latin typeface="微軟正黑體" panose="020B0604030504040204" pitchFamily="34" charset="-120"/>
              </a:rPr>
              <a:t>)</a:t>
            </a: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4.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跑馬燈位置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</p:txBody>
      </p:sp>
      <p:sp>
        <p:nvSpPr>
          <p:cNvPr id="11" name="橢圓 10"/>
          <p:cNvSpPr>
            <a:spLocks noChangeArrowheads="1"/>
          </p:cNvSpPr>
          <p:nvPr/>
        </p:nvSpPr>
        <p:spPr bwMode="auto">
          <a:xfrm>
            <a:off x="2195513" y="2060575"/>
            <a:ext cx="360362" cy="360363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2" name="橢圓 11"/>
          <p:cNvSpPr>
            <a:spLocks noChangeArrowheads="1"/>
          </p:cNvSpPr>
          <p:nvPr/>
        </p:nvSpPr>
        <p:spPr bwMode="auto">
          <a:xfrm>
            <a:off x="2771775" y="5805488"/>
            <a:ext cx="360363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3" name="橢圓 12"/>
          <p:cNvSpPr>
            <a:spLocks noChangeArrowheads="1"/>
          </p:cNvSpPr>
          <p:nvPr/>
        </p:nvSpPr>
        <p:spPr bwMode="auto">
          <a:xfrm>
            <a:off x="3276600" y="5732463"/>
            <a:ext cx="358775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3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4" name="橢圓 13"/>
          <p:cNvSpPr>
            <a:spLocks noChangeArrowheads="1"/>
          </p:cNvSpPr>
          <p:nvPr/>
        </p:nvSpPr>
        <p:spPr bwMode="auto">
          <a:xfrm>
            <a:off x="4067175" y="5805488"/>
            <a:ext cx="360363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4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5" name="橢圓 14"/>
          <p:cNvSpPr>
            <a:spLocks noChangeArrowheads="1"/>
          </p:cNvSpPr>
          <p:nvPr/>
        </p:nvSpPr>
        <p:spPr bwMode="auto">
          <a:xfrm>
            <a:off x="5795963" y="2133600"/>
            <a:ext cx="360362" cy="358775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5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42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內容版面配置區 3" descr="統昶UPCC3G_人員資料維護頁版型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2" t="6013" r="8170" b="5923"/>
          <a:stretch>
            <a:fillRect/>
          </a:stretch>
        </p:blipFill>
        <p:spPr bwMode="auto">
          <a:xfrm>
            <a:off x="523875" y="549275"/>
            <a:ext cx="8151813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標題 1"/>
          <p:cNvSpPr txBox="1">
            <a:spLocks/>
          </p:cNvSpPr>
          <p:nvPr/>
        </p:nvSpPr>
        <p:spPr bwMode="auto">
          <a:xfrm>
            <a:off x="34925" y="0"/>
            <a:ext cx="52657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1(</a:t>
            </a: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放大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)</a:t>
            </a:r>
            <a:endParaRPr lang="zh-TW" altLang="en-US" b="1">
              <a:solidFill>
                <a:srgbClr val="FFFFFF"/>
              </a:solidFill>
              <a:latin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32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11267" name="圖片 3" descr="統昶UPCC3G_人員資料維護頁版型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9" t="6496" r="7695" b="5452"/>
          <a:stretch>
            <a:fillRect/>
          </a:stretch>
        </p:blipFill>
        <p:spPr bwMode="auto">
          <a:xfrm>
            <a:off x="385763" y="558800"/>
            <a:ext cx="8362950" cy="629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標題 1"/>
          <p:cNvSpPr txBox="1">
            <a:spLocks/>
          </p:cNvSpPr>
          <p:nvPr/>
        </p:nvSpPr>
        <p:spPr bwMode="auto">
          <a:xfrm>
            <a:off x="34925" y="0"/>
            <a:ext cx="52657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2</a:t>
            </a:r>
            <a:endParaRPr lang="zh-TW" altLang="en-US" b="1">
              <a:solidFill>
                <a:srgbClr val="FFFFFF"/>
              </a:solidFill>
              <a:latin typeface="微軟正黑體" pitchFamily="34" charset="-120"/>
            </a:endParaRPr>
          </a:p>
        </p:txBody>
      </p:sp>
      <p:sp>
        <p:nvSpPr>
          <p:cNvPr id="6" name="直線圖說文字 2 5"/>
          <p:cNvSpPr>
            <a:spLocks/>
          </p:cNvSpPr>
          <p:nvPr/>
        </p:nvSpPr>
        <p:spPr bwMode="auto">
          <a:xfrm>
            <a:off x="3924300" y="1989138"/>
            <a:ext cx="4248150" cy="863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1653"/>
              <a:gd name="adj6" fmla="val -31088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zh-TW" altLang="en-US" sz="1800" dirty="0" smtClean="0">
                <a:latin typeface="微軟正黑體" panose="020B0604030504040204" pitchFamily="34" charset="-120"/>
              </a:rPr>
              <a:t>與樣版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1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的差異為無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”5.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呈現登入時間與功能代號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 ”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該列</a:t>
            </a:r>
            <a:endParaRPr lang="en-US" altLang="zh-TW" sz="1800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49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內容版面配置區 3" descr="統昶UPCC3G_人員資料維護頁版型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9" t="5988" r="7912" b="4433"/>
          <a:stretch>
            <a:fillRect/>
          </a:stretch>
        </p:blipFill>
        <p:spPr>
          <a:xfrm>
            <a:off x="519113" y="549275"/>
            <a:ext cx="8156575" cy="6308725"/>
          </a:xfrm>
        </p:spPr>
      </p:pic>
      <p:sp>
        <p:nvSpPr>
          <p:cNvPr id="5" name="直線圖說文字 2 4"/>
          <p:cNvSpPr>
            <a:spLocks/>
          </p:cNvSpPr>
          <p:nvPr/>
        </p:nvSpPr>
        <p:spPr bwMode="auto">
          <a:xfrm>
            <a:off x="4067175" y="2276475"/>
            <a:ext cx="4392613" cy="12239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0352"/>
              <a:gd name="adj6" fmla="val 56157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zh-TW" altLang="en-US" sz="1800" dirty="0" smtClean="0">
                <a:latin typeface="微軟正黑體" panose="020B0604030504040204" pitchFamily="34" charset="-120"/>
              </a:rPr>
              <a:t>與樣本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2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的差異為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:</a:t>
            </a:r>
          </a:p>
          <a:p>
            <a:pPr marL="179388" indent="-179388">
              <a:defRPr/>
            </a:pPr>
            <a:r>
              <a:rPr lang="en-US" altLang="zh-TW" sz="1800" dirty="0" smtClean="0">
                <a:latin typeface="微軟正黑體" panose="020B0604030504040204" pitchFamily="34" charset="-120"/>
              </a:rPr>
              <a:t>1.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圖示下不直接呈現中文說明，滑鼠滑到會出現中文提醒</a:t>
            </a:r>
            <a:endParaRPr lang="en-US" altLang="zh-TW" sz="18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800" dirty="0" smtClean="0">
                <a:latin typeface="微軟正黑體" panose="020B0604030504040204" pitchFamily="34" charset="-120"/>
              </a:rPr>
              <a:t>2.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筆數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/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總筆數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提到最上方</a:t>
            </a:r>
          </a:p>
        </p:txBody>
      </p:sp>
      <p:sp>
        <p:nvSpPr>
          <p:cNvPr id="1229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6372225" cy="620713"/>
          </a:xfrm>
          <a:noFill/>
        </p:spPr>
        <p:txBody>
          <a:bodyPr/>
          <a:lstStyle/>
          <a:p>
            <a:pPr algn="l"/>
            <a:r>
              <a:rPr lang="zh-TW" altLang="en-US" sz="3200" b="1" smtClean="0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sz="3200" b="1" smtClean="0">
                <a:solidFill>
                  <a:srgbClr val="FFFFFF"/>
                </a:solidFill>
                <a:latin typeface="微軟正黑體" pitchFamily="34" charset="-120"/>
              </a:rPr>
              <a:t>3</a:t>
            </a:r>
            <a:endParaRPr lang="zh-TW" altLang="en-US" sz="3200" b="1" smtClean="0">
              <a:solidFill>
                <a:srgbClr val="FFFFFF"/>
              </a:solidFill>
              <a:latin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25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4F709D"/>
                </a:solidFill>
                <a:ea typeface="微軟正黑體" pitchFamily="34" charset="-120"/>
              </a:rPr>
              <a:t>模組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代號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68" y="1628800"/>
            <a:ext cx="3923355" cy="431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5641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Service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作為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WEB API </a:t>
            </a:r>
            <a:r>
              <a:rPr lang="zh-TW" altLang="en-US" dirty="0" smtClean="0"/>
              <a:t>橋接</a:t>
            </a:r>
            <a:endParaRPr lang="en-US" altLang="zh-TW" dirty="0" smtClean="0"/>
          </a:p>
          <a:p>
            <a:pPr lvl="1"/>
            <a:r>
              <a:rPr lang="zh-TW" altLang="en-US" dirty="0"/>
              <a:t>決定合適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操作</a:t>
            </a:r>
            <a:r>
              <a:rPr lang="en-US" altLang="zh-TW" dirty="0" smtClean="0"/>
              <a:t> 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" b="84883"/>
          <a:stretch/>
        </p:blipFill>
        <p:spPr bwMode="auto">
          <a:xfrm>
            <a:off x="5004048" y="3755876"/>
            <a:ext cx="3878312" cy="30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771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– Service –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UI Service </a:t>
            </a:r>
            <a:r>
              <a:rPr lang="zh-TW" altLang="en-US" dirty="0" smtClean="0"/>
              <a:t>需要與 </a:t>
            </a:r>
            <a:r>
              <a:rPr lang="en-US" altLang="zh-TW" dirty="0" smtClean="0"/>
              <a:t>WEB API </a:t>
            </a:r>
            <a:r>
              <a:rPr lang="zh-TW" altLang="en-US" dirty="0" smtClean="0"/>
              <a:t>橋接</a:t>
            </a:r>
            <a:endParaRPr lang="en-US" altLang="zh-TW" dirty="0" smtClean="0"/>
          </a:p>
          <a:p>
            <a:pPr lvl="1"/>
            <a:r>
              <a:rPr lang="zh-TW" altLang="en-US" dirty="0"/>
              <a:t>需</a:t>
            </a:r>
            <a:r>
              <a:rPr lang="zh-TW" altLang="en-US" dirty="0" smtClean="0"/>
              <a:t>產生 </a:t>
            </a:r>
            <a:r>
              <a:rPr lang="en-US" altLang="zh-TW" dirty="0" smtClean="0"/>
              <a:t>HTTP GET/POST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header</a:t>
            </a:r>
          </a:p>
          <a:p>
            <a:pPr lvl="1"/>
            <a:r>
              <a:rPr lang="zh-TW" altLang="en-US" dirty="0" smtClean="0"/>
              <a:t>決定 </a:t>
            </a:r>
            <a:r>
              <a:rPr lang="en-US" altLang="zh-TW" dirty="0" smtClean="0"/>
              <a:t>method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action </a:t>
            </a:r>
            <a:r>
              <a:rPr lang="zh-TW" altLang="en-US" dirty="0" smtClean="0"/>
              <a:t>是 </a:t>
            </a:r>
            <a:r>
              <a:rPr lang="en-US" altLang="zh-TW" dirty="0" smtClean="0"/>
              <a:t>read / insert / update / delete</a:t>
            </a:r>
          </a:p>
          <a:p>
            <a:pPr lvl="1"/>
            <a:r>
              <a:rPr lang="zh-TW" altLang="en-US" dirty="0" smtClean="0"/>
              <a:t>透過 </a:t>
            </a:r>
            <a:r>
              <a:rPr lang="en-US" altLang="zh-TW" dirty="0" err="1" smtClean="0"/>
              <a:t>GetHeader</a:t>
            </a:r>
            <a:r>
              <a:rPr lang="en-US" altLang="zh-TW" dirty="0" smtClean="0"/>
              <a:t> method </a:t>
            </a:r>
            <a:r>
              <a:rPr lang="zh-TW" altLang="en-US" dirty="0" smtClean="0"/>
              <a:t>產生</a:t>
            </a:r>
            <a:endParaRPr lang="en-US" altLang="zh-TW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117820"/>
            <a:ext cx="6477620" cy="271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293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– Service –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Call WEB API</a:t>
            </a:r>
          </a:p>
          <a:p>
            <a:pPr lvl="1"/>
            <a:r>
              <a:rPr lang="zh-TW" altLang="en-US" dirty="0" smtClean="0"/>
              <a:t>需指定 </a:t>
            </a:r>
            <a:r>
              <a:rPr lang="en-US" altLang="zh-TW" dirty="0" smtClean="0"/>
              <a:t>WEB API Controller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method</a:t>
            </a:r>
          </a:p>
          <a:p>
            <a:pPr lvl="1"/>
            <a:r>
              <a:rPr lang="zh-TW" altLang="en-US" dirty="0" smtClean="0"/>
              <a:t>回傳值宣告為 </a:t>
            </a:r>
            <a:r>
              <a:rPr lang="en-US" altLang="zh-TW" dirty="0" err="1"/>
              <a:t>PICApiResult</a:t>
            </a:r>
            <a:endParaRPr lang="en-US" altLang="zh-TW" dirty="0" smtClean="0"/>
          </a:p>
        </p:txBody>
      </p:sp>
      <p:pic>
        <p:nvPicPr>
          <p:cNvPr id="10242" name="Picture 2" descr="C:\Users\JOHNNY~1\AppData\Local\Temp\SNAGHTML18ce0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008"/>
            <a:ext cx="653415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086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3212976"/>
            <a:ext cx="7772400" cy="1470025"/>
          </a:xfrm>
        </p:spPr>
        <p:txBody>
          <a:bodyPr/>
          <a:lstStyle/>
          <a:p>
            <a:r>
              <a:rPr lang="zh-TW" altLang="en-US" dirty="0"/>
              <a:t>動手做做</a:t>
            </a:r>
            <a:r>
              <a:rPr lang="zh-TW" altLang="en-US" dirty="0" smtClean="0"/>
              <a:t>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0042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Modeling</a:t>
            </a:r>
            <a:r>
              <a:rPr lang="zh-TW" altLang="en-US" dirty="0" smtClean="0"/>
              <a:t> 的主要步驟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zh-TW" altLang="en-US" sz="3600" dirty="0" smtClean="0"/>
              <a:t>主要</a:t>
            </a:r>
            <a:r>
              <a:rPr lang="zh-TW" altLang="en-US" sz="3600" dirty="0"/>
              <a:t>是</a:t>
            </a:r>
            <a:r>
              <a:rPr lang="zh-TW" altLang="en-US" sz="3600" dirty="0" smtClean="0"/>
              <a:t>先從規格</a:t>
            </a:r>
            <a:r>
              <a:rPr lang="zh-TW" altLang="en-US" sz="3600" dirty="0"/>
              <a:t>文件能找到</a:t>
            </a:r>
            <a:r>
              <a:rPr lang="zh-TW" altLang="en-US" sz="3600" dirty="0" smtClean="0"/>
              <a:t>的</a:t>
            </a:r>
            <a:r>
              <a:rPr lang="en-US" altLang="zh-TW" sz="3600" dirty="0" smtClean="0"/>
              <a:t>TABLE</a:t>
            </a:r>
            <a:r>
              <a:rPr lang="zh-TW" altLang="en-US" sz="3600" dirty="0" smtClean="0"/>
              <a:t>、</a:t>
            </a:r>
            <a:r>
              <a:rPr lang="zh-TW" altLang="en-US" sz="3600" dirty="0"/>
              <a:t>資料</a:t>
            </a:r>
            <a:r>
              <a:rPr lang="zh-TW" altLang="en-US" sz="3600" dirty="0" smtClean="0"/>
              <a:t>與</a:t>
            </a:r>
            <a:r>
              <a:rPr lang="en-US" altLang="zh-TW" sz="3600" dirty="0" smtClean="0"/>
              <a:t>SQL</a:t>
            </a:r>
            <a:r>
              <a:rPr lang="zh-TW" altLang="en-US" sz="3600" dirty="0" smtClean="0"/>
              <a:t>，</a:t>
            </a:r>
            <a:r>
              <a:rPr lang="zh-TW" altLang="en-US" sz="3600" dirty="0"/>
              <a:t>整理</a:t>
            </a:r>
            <a:r>
              <a:rPr lang="zh-TW" altLang="en-US" sz="3600" dirty="0" smtClean="0"/>
              <a:t>出</a:t>
            </a:r>
            <a:r>
              <a:rPr lang="zh-TW" altLang="en-US" sz="3600" dirty="0"/>
              <a:t>可能的</a:t>
            </a:r>
            <a:r>
              <a:rPr lang="en-US" altLang="zh-TW" sz="3600" dirty="0" smtClean="0"/>
              <a:t>VO </a:t>
            </a:r>
            <a:r>
              <a:rPr lang="zh-TW" altLang="en-US" sz="3600" dirty="0" smtClean="0"/>
              <a:t>，通常與</a:t>
            </a:r>
            <a:r>
              <a:rPr lang="en-US" altLang="zh-TW" sz="3600" dirty="0" smtClean="0"/>
              <a:t>UI</a:t>
            </a:r>
            <a:r>
              <a:rPr lang="zh-TW" altLang="en-US" sz="3600" dirty="0" smtClean="0"/>
              <a:t>無直接相關。</a:t>
            </a:r>
            <a:endParaRPr lang="en-US" altLang="zh-TW" sz="3600" dirty="0" smtClean="0"/>
          </a:p>
          <a:p>
            <a:pPr marL="502920" indent="-457200">
              <a:buFont typeface="+mj-lt"/>
              <a:buAutoNum type="arabicPeriod"/>
            </a:pPr>
            <a:r>
              <a:rPr lang="en-US" altLang="zh-TW" sz="3600" dirty="0" smtClean="0"/>
              <a:t>VM</a:t>
            </a:r>
            <a:r>
              <a:rPr lang="zh-TW" altLang="en-US" sz="3600" dirty="0"/>
              <a:t>通常要根據規格文件</a:t>
            </a:r>
            <a:r>
              <a:rPr lang="zh-TW" altLang="en-US" sz="3600" dirty="0" smtClean="0"/>
              <a:t>要求或與</a:t>
            </a:r>
            <a:r>
              <a:rPr lang="en-US" altLang="zh-TW" sz="3600" dirty="0" smtClean="0"/>
              <a:t>UI</a:t>
            </a:r>
            <a:r>
              <a:rPr lang="zh-TW" altLang="en-US" sz="3600" dirty="0"/>
              <a:t>的需求對應，對</a:t>
            </a:r>
            <a:r>
              <a:rPr lang="en-US" altLang="zh-TW" sz="3600" dirty="0"/>
              <a:t>Model</a:t>
            </a:r>
            <a:r>
              <a:rPr lang="zh-TW" altLang="en-US" sz="3600" dirty="0"/>
              <a:t>進行</a:t>
            </a:r>
            <a:r>
              <a:rPr lang="en-US" altLang="zh-TW" sz="3600" dirty="0"/>
              <a:t>Join</a:t>
            </a:r>
            <a:r>
              <a:rPr lang="zh-TW" altLang="en-US" sz="3600" dirty="0" smtClean="0"/>
              <a:t>處理或加入相關的欄位定義。</a:t>
            </a: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177425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從規格文件能找到的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產出</a:t>
            </a:r>
            <a:r>
              <a:rPr lang="en-US" altLang="zh-TW" dirty="0" smtClean="0"/>
              <a:t>VO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4005064"/>
            <a:ext cx="8153400" cy="2090936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由上表可找到三個可能的</a:t>
            </a:r>
            <a:r>
              <a:rPr lang="en-US" altLang="zh-TW" dirty="0" smtClean="0"/>
              <a:t>VO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err="1"/>
              <a:t>Sys_user_center_code</a:t>
            </a:r>
            <a:endParaRPr lang="en-US" altLang="zh-TW" dirty="0"/>
          </a:p>
          <a:p>
            <a:pPr lvl="1"/>
            <a:r>
              <a:rPr lang="en-US" altLang="zh-TW" dirty="0" err="1"/>
              <a:t>Sys_user_profile</a:t>
            </a:r>
            <a:endParaRPr lang="en-US" altLang="zh-TW" dirty="0"/>
          </a:p>
          <a:p>
            <a:pPr lvl="1"/>
            <a:r>
              <a:rPr lang="en-US" altLang="zh-TW" dirty="0" err="1" smtClean="0"/>
              <a:t>CenterCode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 規格文件中所需的 </a:t>
            </a:r>
            <a:r>
              <a:rPr lang="en-US" altLang="zh-TW" dirty="0" err="1" smtClean="0"/>
              <a:t>CenterCode</a:t>
            </a:r>
            <a:r>
              <a:rPr lang="zh-TW" altLang="en-US" dirty="0" smtClean="0"/>
              <a:t> 只是</a:t>
            </a:r>
            <a:r>
              <a:rPr lang="en-US" altLang="zh-TW" dirty="0" err="1" smtClean="0"/>
              <a:t>sys_para_code</a:t>
            </a:r>
            <a:r>
              <a:rPr lang="zh-TW" altLang="en-US" dirty="0" smtClean="0"/>
              <a:t> 中所有資料的一部分 </a:t>
            </a:r>
            <a:r>
              <a:rPr lang="en-US" altLang="zh-TW" dirty="0" smtClean="0"/>
              <a:t>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1723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423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根據規格</a:t>
            </a:r>
            <a:r>
              <a:rPr lang="zh-TW" altLang="en-US" dirty="0" smtClean="0"/>
              <a:t>文件或</a:t>
            </a:r>
            <a:r>
              <a:rPr lang="en-US" altLang="zh-TW" dirty="0" smtClean="0"/>
              <a:t>UI</a:t>
            </a:r>
            <a:r>
              <a:rPr lang="zh-TW" altLang="en-US" dirty="0" smtClean="0"/>
              <a:t>需求產生對應</a:t>
            </a:r>
            <a:r>
              <a:rPr lang="en-US" altLang="zh-TW" dirty="0" smtClean="0"/>
              <a:t>VM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4149080"/>
            <a:ext cx="8153400" cy="2520280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/>
              <a:t>上</a:t>
            </a:r>
            <a:r>
              <a:rPr lang="zh-TW" altLang="en-US" dirty="0" smtClean="0"/>
              <a:t>表的</a:t>
            </a:r>
            <a:r>
              <a:rPr lang="en-US" altLang="zh-TW" dirty="0" smtClean="0"/>
              <a:t>SQL</a:t>
            </a:r>
            <a:r>
              <a:rPr lang="zh-TW" altLang="en-US" dirty="0" smtClean="0"/>
              <a:t>是</a:t>
            </a:r>
            <a:r>
              <a:rPr lang="zh-TW" altLang="en-US" dirty="0"/>
              <a:t>依條件取得使用者</a:t>
            </a:r>
            <a:r>
              <a:rPr lang="zh-TW" altLang="en-US" dirty="0" smtClean="0"/>
              <a:t>列表，呈現在</a:t>
            </a:r>
            <a:r>
              <a:rPr lang="en-US" altLang="zh-TW" dirty="0" smtClean="0"/>
              <a:t>UI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 點選</a:t>
            </a:r>
            <a:r>
              <a:rPr lang="en-US" altLang="zh-TW" dirty="0" smtClean="0"/>
              <a:t>UI</a:t>
            </a:r>
            <a:r>
              <a:rPr lang="zh-TW" altLang="en-US" dirty="0" smtClean="0"/>
              <a:t>左邊的某一筆物流中心資料，在</a:t>
            </a:r>
            <a:r>
              <a:rPr lang="en-US" altLang="zh-TW" dirty="0" smtClean="0"/>
              <a:t>UI</a:t>
            </a:r>
            <a:r>
              <a:rPr lang="zh-TW" altLang="en-US" dirty="0" smtClean="0"/>
              <a:t>右邊產生屬於該物流中心的所有使用者資料列表 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根據此規格</a:t>
            </a:r>
            <a:r>
              <a:rPr lang="zh-TW" altLang="en-US" dirty="0" smtClean="0"/>
              <a:t>文件或</a:t>
            </a:r>
            <a:r>
              <a:rPr lang="en-US" altLang="zh-TW" dirty="0" smtClean="0"/>
              <a:t>UI</a:t>
            </a:r>
            <a:r>
              <a:rPr lang="zh-TW" altLang="en-US" dirty="0" smtClean="0"/>
              <a:t>需求產生對應的</a:t>
            </a:r>
            <a:r>
              <a:rPr lang="en-US" altLang="zh-TW" dirty="0" smtClean="0"/>
              <a:t>VM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VmSelectedUser</a:t>
            </a:r>
            <a:r>
              <a:rPr lang="en-US" altLang="zh-TW" dirty="0" smtClean="0"/>
              <a:t>(</a:t>
            </a:r>
            <a:r>
              <a:rPr lang="zh-TW" altLang="en-US" dirty="0" smtClean="0"/>
              <a:t> 包括在畫面呈現 </a:t>
            </a:r>
            <a:r>
              <a:rPr lang="en-US" altLang="zh-TW" dirty="0" err="1" smtClean="0"/>
              <a:t>sys_user_profile</a:t>
            </a:r>
            <a:r>
              <a:rPr lang="zh-TW" altLang="en-US" dirty="0" smtClean="0"/>
              <a:t> 相關欄位以及一個 </a:t>
            </a:r>
            <a:r>
              <a:rPr lang="en-US" altLang="zh-TW" dirty="0" smtClean="0"/>
              <a:t>UI</a:t>
            </a:r>
            <a:r>
              <a:rPr lang="zh-TW" altLang="en-US" dirty="0" smtClean="0"/>
              <a:t> 控制項欄位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CheckBox</a:t>
            </a:r>
            <a:r>
              <a:rPr lang="zh-TW" altLang="en-US" dirty="0" smtClean="0"/>
              <a:t>控制項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604764"/>
            <a:ext cx="80676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9753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產出</a:t>
            </a:r>
            <a:r>
              <a:rPr lang="zh-TW" altLang="en-US" dirty="0" smtClean="0"/>
              <a:t>的</a:t>
            </a:r>
            <a:r>
              <a:rPr lang="en-US" altLang="zh-TW" dirty="0" smtClean="0"/>
              <a:t>VO</a:t>
            </a:r>
            <a:r>
              <a:rPr lang="zh-TW" altLang="en-US" dirty="0" smtClean="0"/>
              <a:t>與</a:t>
            </a:r>
            <a:r>
              <a:rPr lang="en-US" altLang="zh-TW" dirty="0" smtClean="0"/>
              <a:t>VM</a:t>
            </a:r>
            <a:r>
              <a:rPr lang="zh-TW" altLang="en-US" dirty="0" smtClean="0"/>
              <a:t>列表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906712"/>
            <a:ext cx="8496944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895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產出</a:t>
            </a:r>
            <a:r>
              <a:rPr lang="en-US" altLang="zh-TW" dirty="0" smtClean="0"/>
              <a:t>Service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81128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如何在規格文件中找出可能的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檔名：</a:t>
            </a:r>
            <a:r>
              <a:rPr lang="en-US" altLang="zh-TW" dirty="0"/>
              <a:t> </a:t>
            </a:r>
            <a:r>
              <a:rPr lang="en-US" altLang="zh-TW" sz="2000" dirty="0"/>
              <a:t>UPCC3G_RA006_SYM035_</a:t>
            </a:r>
            <a:r>
              <a:rPr lang="zh-TW" altLang="en-US" sz="2000" dirty="0"/>
              <a:t>使用者物流</a:t>
            </a:r>
            <a:r>
              <a:rPr lang="zh-TW" altLang="en-US" sz="2000" dirty="0" smtClean="0"/>
              <a:t>中心維護</a:t>
            </a:r>
            <a:endParaRPr lang="en-US" altLang="zh-TW" sz="2000" dirty="0" smtClean="0"/>
          </a:p>
          <a:p>
            <a:pPr lvl="1"/>
            <a:r>
              <a:rPr lang="zh-TW" altLang="en-US" dirty="0" smtClean="0"/>
              <a:t>基本流程</a:t>
            </a:r>
            <a:r>
              <a:rPr lang="en-US" altLang="zh-TW" dirty="0" smtClean="0"/>
              <a:t>( Use Case 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當然還要參照規格文件中相關的細節說明，包括：</a:t>
            </a:r>
            <a:endParaRPr lang="en-US" altLang="zh-TW" dirty="0" smtClean="0"/>
          </a:p>
          <a:p>
            <a:pPr lvl="2"/>
            <a:r>
              <a:rPr lang="zh-TW" altLang="en-US" dirty="0"/>
              <a:t>畫面</a:t>
            </a:r>
            <a:r>
              <a:rPr lang="zh-TW" altLang="en-US" dirty="0" smtClean="0"/>
              <a:t>元件 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透過圖像的聯想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/>
              <a:t>事件</a:t>
            </a:r>
            <a:r>
              <a:rPr lang="zh-TW" altLang="en-US" dirty="0" smtClean="0"/>
              <a:t>處理 </a:t>
            </a:r>
            <a:r>
              <a:rPr lang="en-US" altLang="zh-TW" dirty="0" smtClean="0"/>
              <a:t>(</a:t>
            </a:r>
            <a:r>
              <a:rPr lang="zh-TW" altLang="en-US" dirty="0" smtClean="0"/>
              <a:t>找出基本流程以外的更細部動作與作用標的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/>
              <a:t>程序</a:t>
            </a:r>
            <a:r>
              <a:rPr lang="zh-TW" altLang="en-US" dirty="0" smtClean="0"/>
              <a:t>處理 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透過相關程序找出所有可能的需求</a:t>
            </a:r>
            <a:r>
              <a:rPr lang="en-US" altLang="zh-TW" dirty="0" smtClean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9" y="2902446"/>
            <a:ext cx="7210425" cy="1390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194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944" y="404664"/>
            <a:ext cx="8229600" cy="1368152"/>
          </a:xfrm>
        </p:spPr>
        <p:txBody>
          <a:bodyPr/>
          <a:lstStyle/>
          <a:p>
            <a:r>
              <a:rPr lang="zh-TW" altLang="en-US" dirty="0" smtClean="0"/>
              <a:t>產出的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與其內含的</a:t>
            </a:r>
            <a:r>
              <a:rPr lang="en-US" altLang="zh-TW" dirty="0" smtClean="0"/>
              <a:t>methods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49313"/>
            <a:ext cx="889248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6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ea typeface="微軟正黑體" pitchFamily="34" charset="-120"/>
              </a:rPr>
              <a:t>2G 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對應 </a:t>
            </a:r>
            <a:r>
              <a:rPr lang="en-US" altLang="zh-TW" sz="4000" b="1" dirty="0" smtClean="0">
                <a:solidFill>
                  <a:srgbClr val="4F709D"/>
                </a:solidFill>
                <a:ea typeface="微軟正黑體" pitchFamily="34" charset="-120"/>
              </a:rPr>
              <a:t>3G 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模組代號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9" y="1915379"/>
            <a:ext cx="8046922" cy="319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896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產出</a:t>
            </a:r>
            <a:r>
              <a:rPr lang="en-US" altLang="zh-TW" dirty="0" smtClean="0"/>
              <a:t>DAO(Adapter)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通常</a:t>
            </a:r>
            <a:r>
              <a:rPr lang="en-US" altLang="zh-TW" dirty="0" smtClean="0"/>
              <a:t>DAO</a:t>
            </a:r>
            <a:r>
              <a:rPr lang="zh-TW" altLang="en-US" dirty="0" smtClean="0"/>
              <a:t>層的</a:t>
            </a:r>
            <a:r>
              <a:rPr lang="en-US" altLang="zh-TW" dirty="0" smtClean="0"/>
              <a:t>Adapter</a:t>
            </a:r>
            <a:r>
              <a:rPr lang="zh-TW" altLang="en-US" dirty="0" smtClean="0"/>
              <a:t>會與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層的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相對應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5370"/>
            <a:ext cx="8071792" cy="426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935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資料庫存取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這個 </a:t>
            </a:r>
            <a:r>
              <a:rPr lang="en-US" altLang="zh-TW" dirty="0" err="1"/>
              <a:t>attribuate</a:t>
            </a:r>
            <a:r>
              <a:rPr lang="en-US" altLang="zh-TW" dirty="0"/>
              <a:t> </a:t>
            </a:r>
            <a:r>
              <a:rPr lang="zh-TW" altLang="en-US" dirty="0"/>
              <a:t>來封裝一個 </a:t>
            </a:r>
            <a:r>
              <a:rPr lang="en-US" altLang="zh-TW" dirty="0" err="1"/>
              <a:t>datatable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r>
              <a:rPr lang="en-US" altLang="zh-TW" dirty="0" err="1"/>
              <a:t>PICColumn</a:t>
            </a:r>
            <a:r>
              <a:rPr lang="en-US" altLang="zh-TW" dirty="0"/>
              <a:t> </a:t>
            </a:r>
            <a:r>
              <a:rPr lang="zh-TW" altLang="en-US" dirty="0"/>
              <a:t>這個 </a:t>
            </a:r>
            <a:r>
              <a:rPr lang="en-US" altLang="zh-TW" dirty="0" err="1"/>
              <a:t>attribuate</a:t>
            </a:r>
            <a:r>
              <a:rPr lang="en-US" altLang="zh-TW" dirty="0"/>
              <a:t> </a:t>
            </a:r>
            <a:r>
              <a:rPr lang="zh-TW" altLang="en-US" dirty="0"/>
              <a:t>來封裝一個 </a:t>
            </a:r>
            <a:r>
              <a:rPr lang="en-US" altLang="zh-TW" dirty="0" err="1"/>
              <a:t>datacolumn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r>
              <a:rPr lang="zh-TW" altLang="en-US" dirty="0"/>
              <a:t>當從 </a:t>
            </a:r>
            <a:r>
              <a:rPr lang="en-US" altLang="zh-TW" dirty="0"/>
              <a:t>DAO fetch data </a:t>
            </a:r>
            <a:r>
              <a:rPr lang="zh-TW" altLang="en-US" dirty="0"/>
              <a:t>時，需以 </a:t>
            </a:r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的結構去接，</a:t>
            </a:r>
            <a:r>
              <a:rPr lang="en-US" altLang="zh-TW" dirty="0"/>
              <a:t>select command </a:t>
            </a:r>
            <a:r>
              <a:rPr lang="zh-TW" altLang="en-US" dirty="0"/>
              <a:t>的欄位結構</a:t>
            </a:r>
            <a:r>
              <a:rPr lang="en-US" altLang="zh-TW" dirty="0"/>
              <a:t>(</a:t>
            </a:r>
            <a:r>
              <a:rPr lang="zh-TW" altLang="en-US" dirty="0"/>
              <a:t>名稱，個數，型別</a:t>
            </a:r>
            <a:r>
              <a:rPr lang="en-US" altLang="zh-TW" dirty="0"/>
              <a:t>)</a:t>
            </a:r>
            <a:r>
              <a:rPr lang="zh-TW" altLang="en-US" dirty="0"/>
              <a:t>需與 </a:t>
            </a:r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中的 </a:t>
            </a:r>
            <a:r>
              <a:rPr lang="en-US" altLang="zh-TW" dirty="0" err="1"/>
              <a:t>PICComumn</a:t>
            </a:r>
            <a:r>
              <a:rPr lang="en-US" altLang="zh-TW" dirty="0"/>
              <a:t> </a:t>
            </a:r>
            <a:r>
              <a:rPr lang="zh-TW" altLang="en-US" dirty="0"/>
              <a:t>一致，因此</a:t>
            </a:r>
            <a:r>
              <a:rPr lang="zh-TW" altLang="en-US" dirty="0" smtClean="0"/>
              <a:t>調整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9381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Record set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會以 </a:t>
            </a:r>
            <a:r>
              <a:rPr lang="en-US" altLang="zh-TW" dirty="0"/>
              <a:t>list </a:t>
            </a:r>
            <a:r>
              <a:rPr lang="zh-TW" altLang="en-US" dirty="0"/>
              <a:t>來</a:t>
            </a:r>
            <a:r>
              <a:rPr lang="zh-TW" altLang="en-US" dirty="0" smtClean="0"/>
              <a:t>取得 </a:t>
            </a:r>
            <a:r>
              <a:rPr lang="en-US" altLang="zh-TW" dirty="0" smtClean="0"/>
              <a:t>record </a:t>
            </a:r>
            <a:r>
              <a:rPr lang="en-US" altLang="zh-TW" dirty="0"/>
              <a:t>set</a:t>
            </a:r>
          </a:p>
          <a:p>
            <a:pPr lvl="1"/>
            <a:r>
              <a:rPr lang="zh-TW" altLang="en-US" dirty="0"/>
              <a:t>透過 </a:t>
            </a:r>
            <a:r>
              <a:rPr lang="en-US" altLang="zh-TW" dirty="0"/>
              <a:t>Key Value </a:t>
            </a:r>
            <a:r>
              <a:rPr lang="zh-TW" altLang="en-US" dirty="0"/>
              <a:t>的 </a:t>
            </a:r>
            <a:r>
              <a:rPr lang="en-US" altLang="zh-TW" dirty="0"/>
              <a:t>List </a:t>
            </a:r>
            <a:r>
              <a:rPr lang="zh-TW" altLang="en-US" dirty="0"/>
              <a:t>結構，將 </a:t>
            </a:r>
            <a:r>
              <a:rPr lang="en-US" altLang="zh-TW" dirty="0"/>
              <a:t>command string </a:t>
            </a:r>
            <a:r>
              <a:rPr lang="zh-TW" altLang="en-US" dirty="0"/>
              <a:t>與 </a:t>
            </a:r>
            <a:r>
              <a:rPr lang="en-US" altLang="zh-TW" dirty="0"/>
              <a:t>parameter </a:t>
            </a:r>
            <a:r>
              <a:rPr lang="zh-TW" altLang="en-US" dirty="0"/>
              <a:t>傳給 </a:t>
            </a:r>
            <a:r>
              <a:rPr lang="en-US" altLang="zh-TW" dirty="0" err="1"/>
              <a:t>BaseDao</a:t>
            </a:r>
            <a:r>
              <a:rPr lang="en-US" altLang="zh-TW" dirty="0"/>
              <a:t> (:</a:t>
            </a:r>
            <a:r>
              <a:rPr lang="en-US" altLang="zh-TW" dirty="0" err="1"/>
              <a:t>PICDaoBase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8411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346139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089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何謂 </a:t>
            </a:r>
            <a:r>
              <a:rPr lang="en-US" altLang="zh-TW" dirty="0" smtClean="0"/>
              <a:t>XAML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XAML </a:t>
            </a:r>
            <a:r>
              <a:rPr lang="zh-TW" altLang="en-US" dirty="0"/>
              <a:t>是一種宣告式的標記語言</a:t>
            </a:r>
            <a:endParaRPr lang="en-US" altLang="zh-TW" dirty="0" smtClean="0"/>
          </a:p>
          <a:p>
            <a:pPr lvl="1"/>
            <a:r>
              <a:rPr lang="zh-TW" altLang="en-US" dirty="0"/>
              <a:t>在宣告式 </a:t>
            </a:r>
            <a:r>
              <a:rPr lang="en-US" altLang="zh-TW" dirty="0"/>
              <a:t>XAML </a:t>
            </a:r>
            <a:r>
              <a:rPr lang="zh-TW" altLang="en-US" dirty="0"/>
              <a:t>標記中建立可見的 </a:t>
            </a:r>
            <a:r>
              <a:rPr lang="en-US" altLang="zh-TW" dirty="0"/>
              <a:t>UI 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使用程式碼後置 </a:t>
            </a:r>
            <a:r>
              <a:rPr lang="en-US" altLang="zh-TW" dirty="0"/>
              <a:t>(Code-Behind) </a:t>
            </a:r>
            <a:r>
              <a:rPr lang="zh-TW" altLang="en-US" dirty="0"/>
              <a:t>的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xaml.cs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XAML </a:t>
            </a:r>
            <a:r>
              <a:rPr lang="zh-TW" altLang="en-US" dirty="0"/>
              <a:t>檔案以文字表示時，則為通常有 </a:t>
            </a:r>
            <a:r>
              <a:rPr lang="en-US" altLang="zh-TW" dirty="0"/>
              <a:t>.</a:t>
            </a:r>
            <a:r>
              <a:rPr lang="en-US" altLang="zh-TW" dirty="0" err="1"/>
              <a:t>xaml</a:t>
            </a:r>
            <a:r>
              <a:rPr lang="zh-TW" altLang="en-US" dirty="0"/>
              <a:t> 副檔名的 </a:t>
            </a:r>
            <a:r>
              <a:rPr lang="en-US" altLang="zh-TW" dirty="0"/>
              <a:t>XML </a:t>
            </a:r>
            <a:r>
              <a:rPr lang="zh-TW" altLang="en-US" dirty="0"/>
              <a:t>檔案。 這些檔案可以採用任何 </a:t>
            </a:r>
            <a:r>
              <a:rPr lang="en-US" altLang="zh-TW" dirty="0"/>
              <a:t>XML </a:t>
            </a:r>
            <a:r>
              <a:rPr lang="zh-TW" altLang="en-US" dirty="0"/>
              <a:t>編碼，但通常會採用 </a:t>
            </a:r>
            <a:r>
              <a:rPr lang="en-US" altLang="zh-TW" dirty="0"/>
              <a:t>UTF-8 </a:t>
            </a:r>
            <a:r>
              <a:rPr lang="zh-TW" altLang="en-US" dirty="0"/>
              <a:t>編碼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60063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/>
              <a:t>WPF </a:t>
            </a:r>
            <a:r>
              <a:rPr lang="zh-TW" altLang="en-US" sz="3200" dirty="0"/>
              <a:t>視窗重要事件的</a:t>
            </a:r>
            <a:r>
              <a:rPr lang="zh-TW" altLang="en-US" sz="3200" dirty="0" smtClean="0"/>
              <a:t>順序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以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OMM60_01InsertItemPage </a:t>
            </a:r>
            <a:r>
              <a:rPr lang="zh-TW" altLang="en-US" sz="3200" dirty="0" smtClean="0"/>
              <a:t>為例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zh-TW" sz="2800" dirty="0"/>
              <a:t>呼叫建構</a:t>
            </a:r>
            <a:r>
              <a:rPr lang="zh-TW" altLang="zh-TW" sz="2800" dirty="0" smtClean="0"/>
              <a:t>子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時機：頁面開啟</a:t>
            </a:r>
            <a:r>
              <a:rPr lang="en-US" altLang="zh-TW" sz="2800" dirty="0" smtClean="0"/>
              <a:t>)</a:t>
            </a:r>
            <a:endParaRPr lang="zh-TW" altLang="zh-TW" sz="2800" dirty="0"/>
          </a:p>
          <a:p>
            <a:pPr lvl="1"/>
            <a:r>
              <a:rPr lang="en-US" altLang="zh-TW" sz="2400" dirty="0" smtClean="0"/>
              <a:t>OMM060_01insertItemMPage </a:t>
            </a:r>
            <a:r>
              <a:rPr lang="zh-TW" altLang="en-US" sz="2400" dirty="0" smtClean="0"/>
              <a:t>建構子</a:t>
            </a:r>
            <a:endParaRPr lang="en-US" altLang="zh-TW" sz="2400" dirty="0"/>
          </a:p>
          <a:p>
            <a:pPr lvl="1"/>
            <a:r>
              <a:rPr lang="zh-TW" altLang="zh-TW" sz="2400" dirty="0" smtClean="0"/>
              <a:t>引發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Window.Initialized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InitializePage</a:t>
            </a:r>
            <a:r>
              <a:rPr lang="en-US" altLang="zh-TW" sz="2400" dirty="0"/>
              <a:t>) </a:t>
            </a:r>
            <a:r>
              <a:rPr lang="zh-TW" altLang="zh-TW" sz="2400" dirty="0"/>
              <a:t>事件</a:t>
            </a:r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Window.Activated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Window.Loaded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Page_Loaded</a:t>
            </a:r>
            <a:r>
              <a:rPr lang="en-US" altLang="zh-TW" sz="2400" dirty="0"/>
              <a:t>) </a:t>
            </a:r>
            <a:r>
              <a:rPr lang="zh-TW" altLang="zh-TW" sz="2400" dirty="0"/>
              <a:t>事件</a:t>
            </a:r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Window.ContentRendered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marL="514350" lvl="0" indent="-514350">
              <a:buFont typeface="+mj-lt"/>
              <a:buAutoNum type="arabicPeriod"/>
            </a:pPr>
            <a:r>
              <a:rPr lang="zh-TW" altLang="zh-TW" sz="2800" dirty="0"/>
              <a:t>使用者與視窗</a:t>
            </a:r>
            <a:r>
              <a:rPr lang="zh-TW" altLang="zh-TW" sz="2800" dirty="0" smtClean="0"/>
              <a:t>互動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時機：頁面關閉</a:t>
            </a:r>
            <a:r>
              <a:rPr lang="en-US" altLang="zh-TW" sz="2800" dirty="0" smtClean="0"/>
              <a:t>)</a:t>
            </a:r>
            <a:endParaRPr lang="zh-TW" altLang="zh-TW" sz="28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Window.Closing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Window.Unloaded</a:t>
            </a:r>
            <a:r>
              <a:rPr lang="en-US" altLang="zh-TW" sz="2400" dirty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Window.Closed</a:t>
            </a:r>
            <a:r>
              <a:rPr lang="en-US" altLang="zh-TW" sz="2400" dirty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02525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事前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OMM060_01insertItemMPage</a:t>
            </a:r>
          </a:p>
          <a:p>
            <a:pPr lvl="1"/>
            <a:r>
              <a:rPr lang="en-US" altLang="zh-TW" dirty="0" err="1" smtClean="0"/>
              <a:t>Page_Loaded</a:t>
            </a:r>
            <a:endParaRPr lang="en-US" altLang="zh-TW" dirty="0"/>
          </a:p>
          <a:p>
            <a:pPr lvl="1"/>
            <a:r>
              <a:rPr lang="en-US" altLang="zh-TW" dirty="0" err="1" smtClean="0"/>
              <a:t>InitializePage</a:t>
            </a:r>
            <a:endParaRPr lang="en-US" altLang="zh-TW" dirty="0" smtClean="0"/>
          </a:p>
          <a:p>
            <a:pPr lvl="1"/>
            <a:r>
              <a:rPr lang="en-US" altLang="zh-TW" dirty="0" err="1"/>
              <a:t>InitializeControlEvent</a:t>
            </a:r>
            <a:endParaRPr lang="en-US" altLang="zh-TW" dirty="0"/>
          </a:p>
          <a:p>
            <a:pPr lvl="1"/>
            <a:r>
              <a:rPr lang="en-US" altLang="zh-TW" dirty="0" err="1" smtClean="0"/>
              <a:t>InitData</a:t>
            </a:r>
            <a:endParaRPr lang="en-US" altLang="zh-TW" dirty="0" smtClean="0"/>
          </a:p>
          <a:p>
            <a:pPr lvl="1"/>
            <a:r>
              <a:rPr lang="en-US" altLang="zh-TW" dirty="0" err="1"/>
              <a:t>AddAction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019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事中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Execute</a:t>
            </a:r>
          </a:p>
          <a:p>
            <a:pPr lvl="1"/>
            <a:r>
              <a:rPr lang="en-US" altLang="zh-TW" dirty="0" err="1" smtClean="0"/>
              <a:t>InitializePage</a:t>
            </a:r>
            <a:endParaRPr lang="en-US" altLang="zh-TW" dirty="0" smtClean="0"/>
          </a:p>
          <a:p>
            <a:pPr lvl="1"/>
            <a:r>
              <a:rPr lang="en-US" altLang="zh-TW" dirty="0" err="1"/>
              <a:t>InitializeControlEvent</a:t>
            </a:r>
            <a:endParaRPr lang="en-US" altLang="zh-TW" dirty="0"/>
          </a:p>
          <a:p>
            <a:pPr lvl="1"/>
            <a:r>
              <a:rPr lang="en-US" altLang="zh-TW" dirty="0" err="1" smtClean="0"/>
              <a:t>InitData</a:t>
            </a:r>
            <a:endParaRPr lang="en-US" altLang="zh-TW" dirty="0" smtClean="0"/>
          </a:p>
          <a:p>
            <a:pPr lvl="1"/>
            <a:r>
              <a:rPr lang="en-US" altLang="zh-TW" dirty="0" err="1"/>
              <a:t>CancelAction</a:t>
            </a:r>
            <a:endParaRPr lang="zh-TW" altLang="zh-TW" dirty="0"/>
          </a:p>
          <a:p>
            <a:pPr marL="514350" lvl="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7017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事後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Validate</a:t>
            </a:r>
          </a:p>
          <a:p>
            <a:pPr marL="514350" lvl="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94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版面配置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Grid Panel ( </a:t>
            </a:r>
            <a:r>
              <a:rPr lang="zh-TW" altLang="en-US" dirty="0"/>
              <a:t>格線面板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Stack Panel ( </a:t>
            </a:r>
            <a:r>
              <a:rPr lang="zh-TW" altLang="en-US" dirty="0"/>
              <a:t>堆疊面板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Dock Panel ( </a:t>
            </a:r>
            <a:r>
              <a:rPr lang="zh-TW" altLang="en-US" dirty="0"/>
              <a:t>停佇面板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Wrap Panel ( </a:t>
            </a:r>
            <a:r>
              <a:rPr lang="zh-TW" altLang="en-US" dirty="0"/>
              <a:t>換行面板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Canvas Panel ( </a:t>
            </a:r>
            <a:r>
              <a:rPr lang="zh-TW" altLang="en-US" dirty="0"/>
              <a:t>畫布面板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4685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3212976"/>
            <a:ext cx="7772400" cy="1470025"/>
          </a:xfrm>
        </p:spPr>
        <p:txBody>
          <a:bodyPr/>
          <a:lstStyle/>
          <a:p>
            <a:r>
              <a:rPr lang="zh-TW" altLang="en-US" dirty="0"/>
              <a:t>實例</a:t>
            </a:r>
            <a:r>
              <a:rPr lang="zh-TW" altLang="en-US" dirty="0" smtClean="0"/>
              <a:t>探討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4463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6"/>
          <p:cNvSpPr txBox="1">
            <a:spLocks noChangeArrowheads="1"/>
          </p:cNvSpPr>
          <p:nvPr/>
        </p:nvSpPr>
        <p:spPr bwMode="auto">
          <a:xfrm>
            <a:off x="179388" y="692150"/>
            <a:ext cx="8785225" cy="5399088"/>
          </a:xfrm>
          <a:prstGeom prst="rect">
            <a:avLst/>
          </a:prstGeom>
          <a:gradFill rotWithShape="1">
            <a:gsLst>
              <a:gs pos="0">
                <a:srgbClr val="E2EBFA"/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rgbClr val="6699FF"/>
            </a:solidFill>
            <a:prstDash val="sysDot"/>
            <a:miter lim="800000"/>
            <a:headEnd/>
            <a:tailEnd/>
          </a:ln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r>
              <a:rPr kumimoji="0" lang="en-US" altLang="zh-TW" sz="2800" i="1">
                <a:solidFill>
                  <a:srgbClr val="CC0000"/>
                </a:solidFill>
              </a:rPr>
              <a:t>   </a:t>
            </a: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</p:txBody>
      </p:sp>
      <p:sp>
        <p:nvSpPr>
          <p:cNvPr id="16386" name="文字方塊 56"/>
          <p:cNvSpPr txBox="1">
            <a:spLocks noChangeArrowheads="1"/>
          </p:cNvSpPr>
          <p:nvPr/>
        </p:nvSpPr>
        <p:spPr bwMode="auto">
          <a:xfrm>
            <a:off x="611188" y="1989138"/>
            <a:ext cx="7993062" cy="2808287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Grid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格線面板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具彈性版面配置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Stack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堆疊面板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沿著一條直向或橫向線條排列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(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或是堆疊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)</a:t>
            </a: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Dock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固定面板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使元素停留或是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(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固定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在面板的邊緣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Wrap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 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換行面板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當使用面板空間不足，將內容換行排列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Canvas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畫布面板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 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根據絕對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X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跟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Y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座標排列，像空白畫布  </a:t>
            </a:r>
            <a:endParaRPr kumimoji="0"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</p:txBody>
      </p:sp>
      <p:sp>
        <p:nvSpPr>
          <p:cNvPr id="17413" name="AutoShape 9"/>
          <p:cNvSpPr>
            <a:spLocks noChangeArrowheads="1"/>
          </p:cNvSpPr>
          <p:nvPr/>
        </p:nvSpPr>
        <p:spPr bwMode="auto">
          <a:xfrm>
            <a:off x="611188" y="836613"/>
            <a:ext cx="4752975" cy="720725"/>
          </a:xfrm>
          <a:prstGeom prst="roundRect">
            <a:avLst>
              <a:gd name="adj" fmla="val 16667"/>
            </a:avLst>
          </a:prstGeom>
          <a:solidFill>
            <a:srgbClr val="D0E8FC"/>
          </a:solidFill>
          <a:ln w="12700">
            <a:solidFill>
              <a:srgbClr val="6699FF"/>
            </a:solidFill>
            <a:round/>
            <a:headEnd/>
            <a:tailEnd/>
          </a:ln>
          <a:effectLst>
            <a:outerShdw blurRad="63500"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TW" sz="2800" b="1" dirty="0">
                <a:solidFill>
                  <a:srgbClr val="4D4D4D"/>
                </a:solidFill>
                <a:latin typeface="微軟正黑體" charset="0"/>
                <a:ea typeface="新細明體" charset="0"/>
                <a:cs typeface="新細明體" charset="0"/>
              </a:rPr>
              <a:t>WPF</a:t>
            </a:r>
            <a:r>
              <a:rPr lang="zh-TW" altLang="en-US" sz="2800" b="1" dirty="0">
                <a:solidFill>
                  <a:srgbClr val="4D4D4D"/>
                </a:solidFill>
                <a:latin typeface="微軟正黑體"/>
                <a:ea typeface="微軟正黑體"/>
                <a:cs typeface="微軟正黑體"/>
              </a:rPr>
              <a:t>最常用的五種配置面板</a:t>
            </a: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規劃與設計</a:t>
            </a:r>
          </a:p>
        </p:txBody>
      </p:sp>
    </p:spTree>
    <p:extLst>
      <p:ext uri="{BB962C8B-B14F-4D97-AF65-F5344CB8AC3E}">
        <p14:creationId xmlns:p14="http://schemas.microsoft.com/office/powerpoint/2010/main" val="30609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pic>
        <p:nvPicPr>
          <p:cNvPr id="17410" name="圖片 5" descr="Grid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2060575"/>
            <a:ext cx="5300663" cy="412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1pPr>
            <a:lvl2pPr marL="742950" indent="-28575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  <a:defRPr/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Grid Panel(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格線面板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srgbClr val="00B050"/>
                </a:solidFill>
                <a:latin typeface="微軟正黑體" panose="020B0604030504040204" pitchFamily="34" charset="-120"/>
              </a:rPr>
              <a:t>具彈性版面配置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87450" y="27082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0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87450" y="3860800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1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87450" y="5084763"/>
            <a:ext cx="7207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2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43213" y="16287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0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427538" y="16287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1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5867400" y="16287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2</a:t>
            </a:r>
          </a:p>
        </p:txBody>
      </p:sp>
      <p:sp>
        <p:nvSpPr>
          <p:cNvPr id="17418" name="矩形 1"/>
          <p:cNvSpPr>
            <a:spLocks noChangeArrowheads="1"/>
          </p:cNvSpPr>
          <p:nvPr/>
        </p:nvSpPr>
        <p:spPr bwMode="auto">
          <a:xfrm>
            <a:off x="2141538" y="6165850"/>
            <a:ext cx="6462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http://www.dailyfreecode.com/Code/grid-layout-xaml-212.aspx</a:t>
            </a:r>
            <a:endParaRPr lang="zh-TW" altLang="en-US" sz="1800"/>
          </a:p>
        </p:txBody>
      </p:sp>
      <p:grpSp>
        <p:nvGrpSpPr>
          <p:cNvPr id="3" name="群組 2"/>
          <p:cNvGrpSpPr>
            <a:grpSpLocks/>
          </p:cNvGrpSpPr>
          <p:nvPr/>
        </p:nvGrpSpPr>
        <p:grpSpPr bwMode="auto">
          <a:xfrm>
            <a:off x="2627313" y="2781300"/>
            <a:ext cx="4105275" cy="2879725"/>
            <a:chOff x="2627784" y="2780928"/>
            <a:chExt cx="4104456" cy="2880320"/>
          </a:xfrm>
        </p:grpSpPr>
        <p:sp>
          <p:nvSpPr>
            <p:cNvPr id="14" name="Rectangle 2"/>
            <p:cNvSpPr>
              <a:spLocks noChangeArrowheads="1"/>
            </p:cNvSpPr>
            <p:nvPr/>
          </p:nvSpPr>
          <p:spPr bwMode="auto">
            <a:xfrm>
              <a:off x="2627784" y="2780928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0 , 0</a:t>
              </a:r>
            </a:p>
          </p:txBody>
        </p:sp>
        <p:sp>
          <p:nvSpPr>
            <p:cNvPr id="15" name="Rectangle 2"/>
            <p:cNvSpPr>
              <a:spLocks noChangeArrowheads="1"/>
            </p:cNvSpPr>
            <p:nvPr/>
          </p:nvSpPr>
          <p:spPr bwMode="auto">
            <a:xfrm>
              <a:off x="4211793" y="2780928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0 , 1</a:t>
              </a:r>
            </a:p>
          </p:txBody>
        </p:sp>
        <p:sp>
          <p:nvSpPr>
            <p:cNvPr id="16" name="Rectangle 2"/>
            <p:cNvSpPr>
              <a:spLocks noChangeArrowheads="1"/>
            </p:cNvSpPr>
            <p:nvPr/>
          </p:nvSpPr>
          <p:spPr bwMode="auto">
            <a:xfrm>
              <a:off x="5724378" y="2780928"/>
              <a:ext cx="1007862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0 , 2</a:t>
              </a:r>
            </a:p>
          </p:txBody>
        </p:sp>
        <p:sp>
          <p:nvSpPr>
            <p:cNvPr id="17" name="Rectangle 2"/>
            <p:cNvSpPr>
              <a:spLocks noChangeArrowheads="1"/>
            </p:cNvSpPr>
            <p:nvPr/>
          </p:nvSpPr>
          <p:spPr bwMode="auto">
            <a:xfrm>
              <a:off x="2627784" y="3933691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1 , 0</a:t>
              </a:r>
            </a:p>
          </p:txBody>
        </p:sp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4211793" y="3933691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1 , 1</a:t>
              </a:r>
            </a:p>
          </p:txBody>
        </p:sp>
        <p:sp>
          <p:nvSpPr>
            <p:cNvPr id="19" name="Rectangle 2"/>
            <p:cNvSpPr>
              <a:spLocks noChangeArrowheads="1"/>
            </p:cNvSpPr>
            <p:nvPr/>
          </p:nvSpPr>
          <p:spPr bwMode="auto">
            <a:xfrm>
              <a:off x="5724378" y="3933691"/>
              <a:ext cx="1007862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1 , 2</a:t>
              </a:r>
            </a:p>
          </p:txBody>
        </p:sp>
        <p:sp>
          <p:nvSpPr>
            <p:cNvPr id="20" name="Rectangle 2"/>
            <p:cNvSpPr>
              <a:spLocks noChangeArrowheads="1"/>
            </p:cNvSpPr>
            <p:nvPr/>
          </p:nvSpPr>
          <p:spPr bwMode="auto">
            <a:xfrm>
              <a:off x="2627784" y="5157907"/>
              <a:ext cx="1007861" cy="503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2 , 0</a:t>
              </a:r>
            </a:p>
          </p:txBody>
        </p:sp>
        <p:sp>
          <p:nvSpPr>
            <p:cNvPr id="21" name="Rectangle 2"/>
            <p:cNvSpPr>
              <a:spLocks noChangeArrowheads="1"/>
            </p:cNvSpPr>
            <p:nvPr/>
          </p:nvSpPr>
          <p:spPr bwMode="auto">
            <a:xfrm>
              <a:off x="4211793" y="5157907"/>
              <a:ext cx="1007861" cy="503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2, 1</a:t>
              </a:r>
            </a:p>
          </p:txBody>
        </p:sp>
        <p:sp>
          <p:nvSpPr>
            <p:cNvPr id="22" name="Rectangle 2"/>
            <p:cNvSpPr>
              <a:spLocks noChangeArrowheads="1"/>
            </p:cNvSpPr>
            <p:nvPr/>
          </p:nvSpPr>
          <p:spPr bwMode="auto">
            <a:xfrm>
              <a:off x="5724378" y="5157907"/>
              <a:ext cx="1007862" cy="503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2 , 2</a:t>
              </a:r>
            </a:p>
          </p:txBody>
        </p:sp>
      </p:grp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250825" y="3933825"/>
            <a:ext cx="1008063" cy="503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Row</a:t>
            </a: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7308850" y="1700213"/>
            <a:ext cx="1439863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Column</a:t>
            </a: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34925" y="4437063"/>
            <a:ext cx="1441450" cy="360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1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Height</a:t>
            </a: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7308850" y="2205038"/>
            <a:ext cx="1439863" cy="360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1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320255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sp>
        <p:nvSpPr>
          <p:cNvPr id="4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1pPr>
            <a:lvl2pPr marL="742950" indent="-28575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  <a:defRPr/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Stack Panel(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堆疊面板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垂直跟水平堆疊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18435" name="圖片 4" descr="stank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773238"/>
            <a:ext cx="4821237" cy="42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矩形 1"/>
          <p:cNvSpPr>
            <a:spLocks noChangeArrowheads="1"/>
          </p:cNvSpPr>
          <p:nvPr/>
        </p:nvSpPr>
        <p:spPr bwMode="auto">
          <a:xfrm>
            <a:off x="1763713" y="6054725"/>
            <a:ext cx="756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http://www.dailyfreecode.com/Code/stack-panel-layout-xaml-208.aspx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50256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sp>
        <p:nvSpPr>
          <p:cNvPr id="19458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Dock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固定面板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使元素停留或是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(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固定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在面板的邊緣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</p:txBody>
      </p:sp>
      <p:pic>
        <p:nvPicPr>
          <p:cNvPr id="19459" name="圖片 4" descr="Dock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722438"/>
            <a:ext cx="5230812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矩形 1"/>
          <p:cNvSpPr>
            <a:spLocks noChangeArrowheads="1"/>
          </p:cNvSpPr>
          <p:nvPr/>
        </p:nvSpPr>
        <p:spPr bwMode="auto">
          <a:xfrm>
            <a:off x="1619250" y="6165850"/>
            <a:ext cx="7273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http://www.dailyfreecode.com/Code/dock-panel-xaml-211.aspx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40301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sp>
        <p:nvSpPr>
          <p:cNvPr id="4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1pPr>
            <a:lvl2pPr marL="742950" indent="-28575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  <a:defRPr/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Wrap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Panel(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換行面板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元素會依水平或垂直換行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0483" name="圖片 4" descr="wrap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05038"/>
            <a:ext cx="5105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矩形 1"/>
          <p:cNvSpPr>
            <a:spLocks noChangeArrowheads="1"/>
          </p:cNvSpPr>
          <p:nvPr/>
        </p:nvSpPr>
        <p:spPr bwMode="auto">
          <a:xfrm>
            <a:off x="1331913" y="5637213"/>
            <a:ext cx="7704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http://www.dailyfreecode.com/Code/wrap-panel-layout-xaml-210.aspx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12241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Canvas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畫布面板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 </a:t>
            </a:r>
            <a:r>
              <a:rPr lang="zh-TW" altLang="en-US" sz="2000" b="1">
                <a:solidFill>
                  <a:srgbClr val="FF0000"/>
                </a:solidFill>
                <a:latin typeface="微軟正黑體" pitchFamily="34" charset="-120"/>
              </a:rPr>
              <a:t>元素可以隨意置放，但不會自動調整大小  </a:t>
            </a:r>
            <a:endParaRPr kumimoji="0" lang="en-US" altLang="zh-TW" sz="2000" b="1">
              <a:solidFill>
                <a:srgbClr val="FF0000"/>
              </a:solidFill>
              <a:latin typeface="微軟正黑體" pitchFamily="34" charset="-120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pic>
        <p:nvPicPr>
          <p:cNvPr id="21507" name="圖片 6" descr="Canvas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916113"/>
            <a:ext cx="54927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矩形 1"/>
          <p:cNvSpPr>
            <a:spLocks noChangeArrowheads="1"/>
          </p:cNvSpPr>
          <p:nvPr/>
        </p:nvSpPr>
        <p:spPr bwMode="auto">
          <a:xfrm>
            <a:off x="1476375" y="5876925"/>
            <a:ext cx="7667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http://www.dailyfreecode.com/Code/canvas-layout-xaml-209.aspx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9840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 </a:t>
            </a:r>
            <a:r>
              <a:rPr lang="en-US" altLang="zh-TW" dirty="0" smtClean="0"/>
              <a:t>grid </a:t>
            </a:r>
            <a:r>
              <a:rPr lang="zh-TW" altLang="en-US" dirty="0" smtClean="0"/>
              <a:t>來定座標</a:t>
            </a:r>
            <a:endParaRPr lang="en-US" altLang="zh-TW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61055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1186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以「</a:t>
            </a:r>
            <a:r>
              <a:rPr lang="en-US" altLang="zh-TW" dirty="0" err="1" smtClean="0"/>
              <a:t>Grid.Row</a:t>
            </a:r>
            <a:r>
              <a:rPr lang="zh-TW" altLang="en-US" dirty="0" smtClean="0"/>
              <a:t>」與「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」來決定位置</a:t>
            </a:r>
            <a:endParaRPr lang="en-US" altLang="zh-TW" dirty="0" smtClean="0"/>
          </a:p>
        </p:txBody>
      </p:sp>
      <p:pic>
        <p:nvPicPr>
          <p:cNvPr id="12290" name="Picture 2" descr="C:\Users\JOHNNY~1\AppData\Local\Temp\SNAGHTML1caf2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833976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5399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Grid Panel</a:t>
            </a:r>
            <a:r>
              <a:rPr lang="zh-TW" altLang="en-US" dirty="0"/>
              <a:t>來配置靜態的資料輸入</a:t>
            </a:r>
            <a:r>
              <a:rPr lang="zh-TW" altLang="en-US" dirty="0" smtClean="0"/>
              <a:t>表單</a:t>
            </a:r>
            <a:endParaRPr lang="en-US" altLang="zh-TW" dirty="0" smtClean="0"/>
          </a:p>
          <a:p>
            <a:pPr lvl="1"/>
            <a:r>
              <a:rPr lang="zh-TW" altLang="en-US" dirty="0"/>
              <a:t>為大多數的標籤說明文字</a:t>
            </a:r>
            <a:r>
              <a:rPr lang="en-US" altLang="zh-TW" dirty="0"/>
              <a:t>( label )</a:t>
            </a:r>
            <a:r>
              <a:rPr lang="zh-TW" altLang="en-US" dirty="0"/>
              <a:t>配置可自動調整大小的欄位</a:t>
            </a:r>
            <a:r>
              <a:rPr lang="en-US" altLang="zh-TW" dirty="0"/>
              <a:t>(</a:t>
            </a:r>
            <a:r>
              <a:rPr lang="zh-TW" altLang="en-US" dirty="0"/>
              <a:t>例如設定</a:t>
            </a:r>
            <a:r>
              <a:rPr lang="en-US" altLang="zh-TW" dirty="0"/>
              <a:t>&lt;</a:t>
            </a:r>
            <a:r>
              <a:rPr lang="en-US" altLang="zh-TW" dirty="0" err="1"/>
              <a:t>ColumnDefinition</a:t>
            </a:r>
            <a:r>
              <a:rPr lang="en-US" altLang="zh-TW" dirty="0"/>
              <a:t> Width=“Auto”/&gt;)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並為大部份的文字方塊</a:t>
            </a:r>
            <a:r>
              <a:rPr lang="en-US" altLang="zh-TW" dirty="0"/>
              <a:t>( </a:t>
            </a:r>
            <a:r>
              <a:rPr lang="en-US" altLang="zh-TW" dirty="0" err="1"/>
              <a:t>TextBox</a:t>
            </a:r>
            <a:r>
              <a:rPr lang="en-US" altLang="zh-TW" dirty="0"/>
              <a:t> )</a:t>
            </a:r>
            <a:r>
              <a:rPr lang="zh-TW" altLang="en-US" dirty="0"/>
              <a:t>，運用“</a:t>
            </a:r>
            <a:r>
              <a:rPr lang="en-US" altLang="zh-TW" dirty="0"/>
              <a:t>Star Sizing”</a:t>
            </a:r>
            <a:r>
              <a:rPr lang="zh-TW" altLang="en-US" dirty="0"/>
              <a:t>自動配置它們各自的欄位大小。</a:t>
            </a:r>
          </a:p>
          <a:p>
            <a:pPr lvl="1"/>
            <a:r>
              <a:rPr lang="zh-TW" altLang="en-US" dirty="0"/>
              <a:t>例如</a:t>
            </a:r>
            <a:r>
              <a:rPr lang="en-US" altLang="zh-TW" dirty="0"/>
              <a:t>&lt;</a:t>
            </a:r>
            <a:r>
              <a:rPr lang="en-US" altLang="zh-TW" dirty="0" err="1"/>
              <a:t>ColumnDefinition</a:t>
            </a:r>
            <a:r>
              <a:rPr lang="en-US" altLang="zh-TW" dirty="0"/>
              <a:t> Width=“#*”/&gt;</a:t>
            </a:r>
            <a:r>
              <a:rPr lang="zh-TW" altLang="en-US" dirty="0"/>
              <a:t>，</a:t>
            </a:r>
            <a:r>
              <a:rPr lang="en-US" altLang="zh-TW" dirty="0"/>
              <a:t>#</a:t>
            </a:r>
            <a:r>
              <a:rPr lang="zh-TW" altLang="en-US" dirty="0"/>
              <a:t>表示數字，可以是</a:t>
            </a:r>
            <a:r>
              <a:rPr lang="en-US" altLang="zh-TW" dirty="0"/>
              <a:t>1,2,3…</a:t>
            </a:r>
            <a:r>
              <a:rPr lang="zh-TW" altLang="en-US" dirty="0"/>
              <a:t>，也可以是</a:t>
            </a:r>
            <a:r>
              <a:rPr lang="en-US" altLang="zh-TW" dirty="0"/>
              <a:t>0.1,0.2,0.3…</a:t>
            </a:r>
            <a:r>
              <a:rPr lang="zh-TW" altLang="en-US" dirty="0"/>
              <a:t>，或是</a:t>
            </a:r>
            <a:r>
              <a:rPr lang="en-US" altLang="zh-TW" dirty="0"/>
              <a:t>10,20,30…</a:t>
            </a:r>
            <a:r>
              <a:rPr lang="zh-TW" altLang="en-US" dirty="0"/>
              <a:t>，都是讓剩餘的欄位空間可以依照每個欄位的比例設定平均分配。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21818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 smtClean="0"/>
              <a:t>開發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zh-TW" altLang="en-US" dirty="0"/>
              <a:t>一個</a:t>
            </a:r>
            <a:r>
              <a:rPr lang="en-US" altLang="zh-TW" dirty="0" err="1"/>
              <a:t>DataTemplate</a:t>
            </a:r>
            <a:r>
              <a:rPr lang="zh-TW" altLang="en-US" dirty="0"/>
              <a:t>配置動態的鍵值清單時，</a:t>
            </a:r>
            <a:r>
              <a:rPr lang="zh-TW" altLang="en-US" dirty="0" smtClean="0"/>
              <a:t>利用 </a:t>
            </a:r>
            <a:r>
              <a:rPr lang="en-US" altLang="zh-TW" dirty="0" smtClean="0"/>
              <a:t>grid panel </a:t>
            </a:r>
            <a:r>
              <a:rPr lang="zh-TW" altLang="en-US" dirty="0" smtClean="0"/>
              <a:t>配置 </a:t>
            </a:r>
            <a:r>
              <a:rPr lang="en-US" altLang="zh-TW" dirty="0" err="1" smtClean="0"/>
              <a:t>ItemControl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</a:t>
            </a:r>
            <a:r>
              <a:rPr lang="zh-TW" altLang="en-US" dirty="0"/>
              <a:t>內容，</a:t>
            </a:r>
            <a:r>
              <a:rPr lang="zh-TW" altLang="en-US" dirty="0" smtClean="0"/>
              <a:t>並用 </a:t>
            </a:r>
            <a:r>
              <a:rPr lang="en-US" altLang="zh-TW" dirty="0" err="1" smtClean="0"/>
              <a:t>SharedSize</a:t>
            </a:r>
            <a:r>
              <a:rPr lang="en-US" altLang="zh-TW" dirty="0" smtClean="0"/>
              <a:t> </a:t>
            </a:r>
            <a:r>
              <a:rPr lang="zh-TW" altLang="en-US" dirty="0"/>
              <a:t>的特點來同步標籤說明文字</a:t>
            </a:r>
            <a:r>
              <a:rPr lang="en-US" altLang="zh-TW" dirty="0"/>
              <a:t>( label ) </a:t>
            </a:r>
            <a:r>
              <a:rPr lang="zh-TW" altLang="en-US" dirty="0" smtClean="0"/>
              <a:t>的寬度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1591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OMM060 </a:t>
            </a:r>
            <a:r>
              <a:rPr lang="zh-TW" altLang="en-US" dirty="0" smtClean="0"/>
              <a:t>商品主檔維護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功能：查詢</a:t>
            </a:r>
            <a:r>
              <a:rPr lang="en-US" altLang="zh-TW" dirty="0"/>
              <a:t>/</a:t>
            </a:r>
            <a:r>
              <a:rPr lang="zh-TW" altLang="en-US" dirty="0"/>
              <a:t>維護商品主檔</a:t>
            </a:r>
            <a:r>
              <a:rPr lang="zh-TW" altLang="en-US" dirty="0" smtClean="0"/>
              <a:t>維護</a:t>
            </a:r>
            <a:endParaRPr lang="en-US" altLang="zh-TW" dirty="0" smtClean="0"/>
          </a:p>
          <a:p>
            <a:r>
              <a:rPr lang="zh-TW" altLang="en-US" dirty="0"/>
              <a:t>項目：轉入商品主檔、銷售訂貨、稅別不一致、規格、條碼、商品配送</a:t>
            </a:r>
            <a:r>
              <a:rPr lang="en-US" altLang="zh-TW" dirty="0"/>
              <a:t>(</a:t>
            </a:r>
            <a:r>
              <a:rPr lang="zh-TW" altLang="en-US" dirty="0"/>
              <a:t>製造廠商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zh-TW" altLang="en-US" dirty="0" smtClean="0"/>
              <a:t>屬性</a:t>
            </a:r>
            <a:r>
              <a:rPr lang="zh-TW" altLang="en-US" dirty="0"/>
              <a:t>、</a:t>
            </a:r>
            <a:r>
              <a:rPr lang="zh-TW" altLang="en-US" dirty="0" smtClean="0"/>
              <a:t>可</a:t>
            </a:r>
            <a:r>
              <a:rPr lang="zh-TW" altLang="en-US" dirty="0"/>
              <a:t>自行新增商品主檔</a:t>
            </a:r>
          </a:p>
        </p:txBody>
      </p:sp>
    </p:spTree>
    <p:extLst>
      <p:ext uri="{BB962C8B-B14F-4D97-AF65-F5344CB8AC3E}">
        <p14:creationId xmlns:p14="http://schemas.microsoft.com/office/powerpoint/2010/main" val="30218598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物件的命名不得重複，大小寫有分</a:t>
            </a:r>
            <a:endParaRPr lang="en-US" altLang="zh-TW" dirty="0" smtClean="0"/>
          </a:p>
          <a:p>
            <a:r>
              <a:rPr lang="zh-TW" altLang="en-US" dirty="0" smtClean="0"/>
              <a:t>由「</a:t>
            </a:r>
            <a:r>
              <a:rPr lang="en-US" altLang="zh-TW" dirty="0" smtClean="0"/>
              <a:t>UPCC3G.Core.UI</a:t>
            </a:r>
            <a:r>
              <a:rPr lang="zh-TW" altLang="en-US" smtClean="0"/>
              <a:t>」決定物件類型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499296" cy="341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6808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3212976"/>
            <a:ext cx="7772400" cy="1470025"/>
          </a:xfrm>
        </p:spPr>
        <p:txBody>
          <a:bodyPr/>
          <a:lstStyle/>
          <a:p>
            <a:r>
              <a:rPr lang="zh-TW" altLang="en-US" dirty="0"/>
              <a:t>動手做做</a:t>
            </a:r>
            <a:r>
              <a:rPr lang="zh-TW" altLang="en-US" dirty="0" smtClean="0"/>
              <a:t>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1055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開發一個 </a:t>
            </a:r>
            <a:r>
              <a:rPr lang="en-US" altLang="zh-TW" dirty="0" smtClean="0"/>
              <a:t>WPF Form</a:t>
            </a:r>
          </a:p>
          <a:p>
            <a:pPr lvl="1"/>
            <a:r>
              <a:rPr lang="zh-TW" altLang="en-US" dirty="0" smtClean="0"/>
              <a:t>拿一個與規格書相近的 </a:t>
            </a:r>
            <a:r>
              <a:rPr lang="en-US" altLang="zh-TW" dirty="0" smtClean="0"/>
              <a:t>Form </a:t>
            </a:r>
            <a:r>
              <a:rPr lang="zh-TW" altLang="en-US" dirty="0" smtClean="0"/>
              <a:t>來進行調整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複製後修改檔案名稱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</a:t>
            </a:r>
            <a:r>
              <a:rPr lang="zh-TW" altLang="en-US" dirty="0" smtClean="0"/>
              <a:t>，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xaml.cs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44" y="3284984"/>
            <a:ext cx="62865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614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習題：加入檔案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開發一個 </a:t>
            </a:r>
            <a:r>
              <a:rPr lang="en-US" altLang="zh-TW" dirty="0" smtClean="0"/>
              <a:t>WPF Form</a:t>
            </a:r>
          </a:p>
          <a:p>
            <a:pPr lvl="1"/>
            <a:r>
              <a:rPr lang="zh-TW" altLang="en-US" dirty="0" smtClean="0"/>
              <a:t>使用「右鍵</a:t>
            </a:r>
            <a:r>
              <a:rPr lang="en-US" altLang="zh-TW" dirty="0" smtClean="0"/>
              <a:t>/</a:t>
            </a:r>
            <a:r>
              <a:rPr lang="zh-TW" altLang="en-US" dirty="0" smtClean="0"/>
              <a:t>加入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現有項目」</a:t>
            </a:r>
            <a:endParaRPr lang="en-US" altLang="zh-TW" dirty="0" smtClean="0"/>
          </a:p>
          <a:p>
            <a:pPr lvl="1"/>
            <a:r>
              <a:rPr lang="zh-TW" altLang="en-US" dirty="0"/>
              <a:t>檔案</a:t>
            </a:r>
            <a:r>
              <a:rPr lang="zh-TW" altLang="en-US" dirty="0" smtClean="0"/>
              <a:t>類型為「</a:t>
            </a:r>
            <a:r>
              <a:rPr lang="en-US" altLang="zh-TW" dirty="0" smtClean="0"/>
              <a:t>XAML</a:t>
            </a:r>
            <a:r>
              <a:rPr lang="zh-TW" altLang="en-US" dirty="0" smtClean="0"/>
              <a:t>」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76255"/>
            <a:ext cx="3603873" cy="254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t="8857" r="1330" b="20179"/>
          <a:stretch/>
        </p:blipFill>
        <p:spPr bwMode="auto">
          <a:xfrm>
            <a:off x="5319571" y="2780928"/>
            <a:ext cx="3824429" cy="316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19241"/>
            <a:ext cx="2591814" cy="165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左箭號 3"/>
          <p:cNvSpPr/>
          <p:nvPr/>
        </p:nvSpPr>
        <p:spPr>
          <a:xfrm>
            <a:off x="4716016" y="4005064"/>
            <a:ext cx="792088" cy="792088"/>
          </a:xfrm>
          <a:prstGeom prst="leftArrow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向左箭號 11"/>
          <p:cNvSpPr/>
          <p:nvPr/>
        </p:nvSpPr>
        <p:spPr>
          <a:xfrm>
            <a:off x="2339752" y="4951848"/>
            <a:ext cx="792088" cy="792088"/>
          </a:xfrm>
          <a:prstGeom prst="leftArrow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01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zh-TW" altLang="en-US" sz="4000" b="1" dirty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修改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名稱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765036"/>
            <a:ext cx="8229599" cy="3515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690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27602"/>
            <a:ext cx="8290450" cy="402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習題：修改名稱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86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6"/>
          <p:cNvSpPr txBox="1">
            <a:spLocks noChangeArrowheads="1"/>
          </p:cNvSpPr>
          <p:nvPr/>
        </p:nvSpPr>
        <p:spPr bwMode="auto">
          <a:xfrm>
            <a:off x="179388" y="692150"/>
            <a:ext cx="8785225" cy="5399088"/>
          </a:xfrm>
          <a:prstGeom prst="rect">
            <a:avLst/>
          </a:prstGeom>
          <a:gradFill rotWithShape="1">
            <a:gsLst>
              <a:gs pos="0">
                <a:srgbClr val="E2EBFA"/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r>
              <a:rPr kumimoji="0" lang="en-US" altLang="zh-TW" sz="2800" i="1">
                <a:solidFill>
                  <a:srgbClr val="CC0000"/>
                </a:solidFill>
              </a:rPr>
              <a:t>   </a:t>
            </a: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</p:txBody>
      </p:sp>
      <p:sp>
        <p:nvSpPr>
          <p:cNvPr id="15362" name="矩形 2"/>
          <p:cNvSpPr>
            <a:spLocks noChangeArrowheads="1"/>
          </p:cNvSpPr>
          <p:nvPr/>
        </p:nvSpPr>
        <p:spPr bwMode="auto">
          <a:xfrm>
            <a:off x="755650" y="1700213"/>
            <a:ext cx="7777163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TW" altLang="en-US" sz="2000" b="1">
                <a:solidFill>
                  <a:srgbClr val="4D4D4D"/>
                </a:solidFill>
                <a:latin typeface="微軟正黑體" pitchFamily="34" charset="-120"/>
              </a:rPr>
              <a:t>建立 </a:t>
            </a:r>
            <a:r>
              <a:rPr lang="en-US" altLang="zh-TW" sz="2000" b="1">
                <a:solidFill>
                  <a:srgbClr val="4D4D4D"/>
                </a:solidFill>
                <a:latin typeface="微軟正黑體" pitchFamily="34" charset="-120"/>
              </a:rPr>
              <a:t>UI </a:t>
            </a:r>
            <a:r>
              <a:rPr lang="zh-TW" altLang="en-US" sz="2000" b="1">
                <a:solidFill>
                  <a:srgbClr val="4D4D4D"/>
                </a:solidFill>
                <a:latin typeface="微軟正黑體" pitchFamily="34" charset="-120"/>
              </a:rPr>
              <a:t>時，一般會依位置和大小排列控制項，以形成版面配置。 版面配置必須能夠隨著視窗大小和顯示設定改變。 您無須撰寫程式碼來處理這些情況的版面配置，因為 </a:t>
            </a:r>
            <a:r>
              <a:rPr lang="en-US" altLang="zh-TW" sz="2000" b="1">
                <a:solidFill>
                  <a:srgbClr val="4D4D4D"/>
                </a:solidFill>
                <a:latin typeface="微軟正黑體" pitchFamily="34" charset="-120"/>
              </a:rPr>
              <a:t>WPF </a:t>
            </a:r>
            <a:r>
              <a:rPr lang="zh-TW" altLang="en-US" sz="2000" b="1">
                <a:solidFill>
                  <a:srgbClr val="4D4D4D"/>
                </a:solidFill>
                <a:latin typeface="微軟正黑體" pitchFamily="34" charset="-120"/>
              </a:rPr>
              <a:t>提供了最佳可擴充式版面配置系統。</a:t>
            </a:r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規劃與設計</a:t>
            </a: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611188" y="836613"/>
            <a:ext cx="3240087" cy="720725"/>
          </a:xfrm>
          <a:prstGeom prst="roundRect">
            <a:avLst>
              <a:gd name="adj" fmla="val 16667"/>
            </a:avLst>
          </a:prstGeom>
          <a:solidFill>
            <a:srgbClr val="D0E8FC"/>
          </a:solidFill>
          <a:ln w="12700">
            <a:solidFill>
              <a:srgbClr val="6699FF"/>
            </a:solidFill>
            <a:round/>
            <a:headEnd/>
            <a:tailEnd/>
          </a:ln>
          <a:effectLst>
            <a:outerShdw blurRad="63500"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TW" sz="2800" b="1" dirty="0">
                <a:solidFill>
                  <a:srgbClr val="4D4D4D"/>
                </a:solidFill>
                <a:latin typeface="微軟正黑體"/>
                <a:ea typeface="微軟正黑體"/>
                <a:cs typeface="微軟正黑體"/>
              </a:rPr>
              <a:t>WPF</a:t>
            </a:r>
            <a:r>
              <a:rPr lang="zh-TW" altLang="en-US" sz="2800" b="1" dirty="0">
                <a:solidFill>
                  <a:srgbClr val="4D4D4D"/>
                </a:solidFill>
                <a:latin typeface="微軟正黑體"/>
                <a:ea typeface="微軟正黑體"/>
                <a:cs typeface="微軟正黑體"/>
              </a:rPr>
              <a:t>版面建立配置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2411413" y="3500438"/>
            <a:ext cx="4176712" cy="2305050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zh-TW" altLang="en-US" sz="1600" dirty="0">
              <a:solidFill>
                <a:srgbClr val="4D4D4D"/>
              </a:solidFill>
              <a:latin typeface="Arial" charset="0"/>
              <a:ea typeface="微軟正黑體" charset="0"/>
              <a:cs typeface="微軟正黑體" charset="0"/>
            </a:endParaRPr>
          </a:p>
        </p:txBody>
      </p:sp>
      <p:sp>
        <p:nvSpPr>
          <p:cNvPr id="15366" name="矩形 8"/>
          <p:cNvSpPr>
            <a:spLocks noChangeArrowheads="1"/>
          </p:cNvSpPr>
          <p:nvPr/>
        </p:nvSpPr>
        <p:spPr bwMode="auto">
          <a:xfrm>
            <a:off x="2411413" y="3500438"/>
            <a:ext cx="4176712" cy="360362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TW" altLang="en-US" sz="1600">
              <a:solidFill>
                <a:srgbClr val="4D4D4D"/>
              </a:solidFill>
            </a:endParaRPr>
          </a:p>
        </p:txBody>
      </p:sp>
      <p:sp>
        <p:nvSpPr>
          <p:cNvPr id="15367" name="矩形 9"/>
          <p:cNvSpPr>
            <a:spLocks noChangeArrowheads="1"/>
          </p:cNvSpPr>
          <p:nvPr/>
        </p:nvSpPr>
        <p:spPr bwMode="auto">
          <a:xfrm>
            <a:off x="2411413" y="3860800"/>
            <a:ext cx="936625" cy="1944688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TW" altLang="en-US" sz="1600">
              <a:solidFill>
                <a:srgbClr val="4D4D4D"/>
              </a:solidFill>
            </a:endParaRPr>
          </a:p>
        </p:txBody>
      </p:sp>
      <p:sp>
        <p:nvSpPr>
          <p:cNvPr id="15368" name="矩形 10"/>
          <p:cNvSpPr>
            <a:spLocks noChangeArrowheads="1"/>
          </p:cNvSpPr>
          <p:nvPr/>
        </p:nvSpPr>
        <p:spPr bwMode="auto">
          <a:xfrm>
            <a:off x="3348038" y="3860800"/>
            <a:ext cx="3240087" cy="360363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TW" altLang="en-US" sz="1600">
              <a:solidFill>
                <a:srgbClr val="4D4D4D"/>
              </a:solidFill>
            </a:endParaRPr>
          </a:p>
        </p:txBody>
      </p:sp>
      <p:grpSp>
        <p:nvGrpSpPr>
          <p:cNvPr id="21" name="群組 20"/>
          <p:cNvGrpSpPr>
            <a:grpSpLocks/>
          </p:cNvGrpSpPr>
          <p:nvPr/>
        </p:nvGrpSpPr>
        <p:grpSpPr bwMode="auto">
          <a:xfrm>
            <a:off x="2411413" y="3500438"/>
            <a:ext cx="4176712" cy="2305050"/>
            <a:chOff x="4067944" y="980728"/>
            <a:chExt cx="4176464" cy="2304256"/>
          </a:xfrm>
        </p:grpSpPr>
        <p:sp>
          <p:nvSpPr>
            <p:cNvPr id="15375" name="矩形 15"/>
            <p:cNvSpPr>
              <a:spLocks noChangeArrowheads="1"/>
            </p:cNvSpPr>
            <p:nvPr/>
          </p:nvSpPr>
          <p:spPr bwMode="auto">
            <a:xfrm>
              <a:off x="4067944" y="980728"/>
              <a:ext cx="4176464" cy="2304256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6" name="矩形 16"/>
            <p:cNvSpPr>
              <a:spLocks noChangeArrowheads="1"/>
            </p:cNvSpPr>
            <p:nvPr/>
          </p:nvSpPr>
          <p:spPr bwMode="auto">
            <a:xfrm>
              <a:off x="4067944" y="980728"/>
              <a:ext cx="4176464" cy="360040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7" name="矩形 17"/>
            <p:cNvSpPr>
              <a:spLocks noChangeArrowheads="1"/>
            </p:cNvSpPr>
            <p:nvPr/>
          </p:nvSpPr>
          <p:spPr bwMode="auto">
            <a:xfrm>
              <a:off x="4067944" y="1340768"/>
              <a:ext cx="936104" cy="1944216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8" name="矩形 18"/>
            <p:cNvSpPr>
              <a:spLocks noChangeArrowheads="1"/>
            </p:cNvSpPr>
            <p:nvPr/>
          </p:nvSpPr>
          <p:spPr bwMode="auto">
            <a:xfrm>
              <a:off x="5004048" y="1340768"/>
              <a:ext cx="3240360" cy="360040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</p:grpSp>
      <p:grpSp>
        <p:nvGrpSpPr>
          <p:cNvPr id="22" name="群組 21"/>
          <p:cNvGrpSpPr>
            <a:grpSpLocks/>
          </p:cNvGrpSpPr>
          <p:nvPr/>
        </p:nvGrpSpPr>
        <p:grpSpPr bwMode="auto">
          <a:xfrm>
            <a:off x="1187450" y="3392488"/>
            <a:ext cx="6769100" cy="1836737"/>
            <a:chOff x="1187624" y="3392537"/>
            <a:chExt cx="6768752" cy="1836663"/>
          </a:xfrm>
        </p:grpSpPr>
        <p:sp>
          <p:nvSpPr>
            <p:cNvPr id="15371" name="圓角矩形圖說文字 17"/>
            <p:cNvSpPr>
              <a:spLocks noChangeArrowheads="1"/>
            </p:cNvSpPr>
            <p:nvPr/>
          </p:nvSpPr>
          <p:spPr bwMode="auto">
            <a:xfrm flipH="1">
              <a:off x="1187624" y="4005064"/>
              <a:ext cx="1008112" cy="468511"/>
            </a:xfrm>
            <a:prstGeom prst="wedgeRoundRectCallout">
              <a:avLst>
                <a:gd name="adj1" fmla="val -88194"/>
                <a:gd name="adj2" fmla="val 61662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menu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2" name="圓角矩形圖說文字 17"/>
            <p:cNvSpPr>
              <a:spLocks noChangeArrowheads="1"/>
            </p:cNvSpPr>
            <p:nvPr/>
          </p:nvSpPr>
          <p:spPr bwMode="auto">
            <a:xfrm flipH="1">
              <a:off x="6804248" y="3392537"/>
              <a:ext cx="1152128" cy="468511"/>
            </a:xfrm>
            <a:prstGeom prst="wedgeRoundRectCallout">
              <a:avLst>
                <a:gd name="adj1" fmla="val 88023"/>
                <a:gd name="adj2" fmla="val 23481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header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3" name="圓角矩形圖說文字 17"/>
            <p:cNvSpPr>
              <a:spLocks noChangeArrowheads="1"/>
            </p:cNvSpPr>
            <p:nvPr/>
          </p:nvSpPr>
          <p:spPr bwMode="auto">
            <a:xfrm flipH="1">
              <a:off x="6804248" y="4040609"/>
              <a:ext cx="1152128" cy="468511"/>
            </a:xfrm>
            <a:prstGeom prst="wedgeRoundRectCallout">
              <a:avLst>
                <a:gd name="adj1" fmla="val 96560"/>
                <a:gd name="adj2" fmla="val -39519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toolbar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4" name="圓角矩形圖說文字 17"/>
            <p:cNvSpPr>
              <a:spLocks noChangeArrowheads="1"/>
            </p:cNvSpPr>
            <p:nvPr/>
          </p:nvSpPr>
          <p:spPr bwMode="auto">
            <a:xfrm flipH="1">
              <a:off x="6804248" y="4725144"/>
              <a:ext cx="1152128" cy="504056"/>
            </a:xfrm>
            <a:prstGeom prst="wedgeRoundRectCallout">
              <a:avLst>
                <a:gd name="adj1" fmla="val 85694"/>
                <a:gd name="adj2" fmla="val 25389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content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43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3074" name="Picture 2" descr="C:\Users\JOHNNY~1\AppData\Local\Temp\SNAGHTMLdbddf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41" y="1628800"/>
            <a:ext cx="6920927" cy="484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圖說文字 2"/>
          <p:cNvSpPr/>
          <p:nvPr/>
        </p:nvSpPr>
        <p:spPr>
          <a:xfrm>
            <a:off x="251520" y="5373216"/>
            <a:ext cx="2664296" cy="720080"/>
          </a:xfrm>
          <a:prstGeom prst="wedgeRectCallout">
            <a:avLst>
              <a:gd name="adj1" fmla="val 28741"/>
              <a:gd name="adj2" fmla="val -76832"/>
            </a:avLst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ColumnDefinition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00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</a:t>
            </a:r>
            <a:r>
              <a:rPr lang="zh-TW" altLang="en-US" sz="4000" b="1" dirty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工作區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塊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27" y="1628800"/>
            <a:ext cx="6566419" cy="464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7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74" y="1556792"/>
            <a:ext cx="7211144" cy="470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功能預覽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綜合資訊</a:t>
            </a:r>
            <a:endParaRPr lang="en-US" altLang="zh-TW" dirty="0" smtClean="0"/>
          </a:p>
          <a:p>
            <a:r>
              <a:rPr lang="zh-TW" altLang="en-US" dirty="0"/>
              <a:t>商品主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zh-TW" altLang="en-US" dirty="0"/>
              <a:t>中心商品屬性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zh-TW" altLang="en-US" dirty="0"/>
              <a:t>商品銷售</a:t>
            </a:r>
            <a:r>
              <a:rPr lang="zh-TW" altLang="en-US" dirty="0" smtClean="0"/>
              <a:t>訂貨</a:t>
            </a:r>
            <a:endParaRPr lang="en-US" altLang="zh-TW" dirty="0" smtClean="0"/>
          </a:p>
          <a:p>
            <a:r>
              <a:rPr lang="zh-TW" altLang="en-US" dirty="0"/>
              <a:t>稅別不</a:t>
            </a:r>
            <a:r>
              <a:rPr lang="zh-TW" altLang="en-US" dirty="0" smtClean="0"/>
              <a:t>一致</a:t>
            </a:r>
            <a:endParaRPr lang="en-US" altLang="zh-TW" dirty="0" smtClean="0"/>
          </a:p>
          <a:p>
            <a:r>
              <a:rPr lang="zh-TW" altLang="en-US" dirty="0"/>
              <a:t>商品</a:t>
            </a:r>
            <a:r>
              <a:rPr lang="zh-TW" altLang="en-US" dirty="0" smtClean="0"/>
              <a:t>條碼</a:t>
            </a:r>
            <a:endParaRPr lang="en-US" altLang="zh-TW" dirty="0" smtClean="0"/>
          </a:p>
          <a:p>
            <a:r>
              <a:rPr lang="zh-TW" altLang="en-US" dirty="0" smtClean="0"/>
              <a:t>製造廠商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5670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 smtClean="0"/>
              <a:t>uComboBox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Grid.ColumnSpan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</a:t>
            </a:r>
            <a:r>
              <a:rPr lang="en-US" altLang="zh-TW" dirty="0" err="1"/>
              <a:t>lbTextRequiredStyle</a:t>
            </a:r>
            <a:endParaRPr lang="en-US" altLang="zh-TW" dirty="0" smtClean="0"/>
          </a:p>
          <a:p>
            <a:r>
              <a:rPr lang="en-US" altLang="zh-TW" dirty="0" err="1" smtClean="0"/>
              <a:t>SelectedValuePath</a:t>
            </a:r>
            <a:endParaRPr lang="en-US" altLang="zh-TW" dirty="0" smtClean="0"/>
          </a:p>
          <a:p>
            <a:r>
              <a:rPr lang="en-US" altLang="zh-TW" dirty="0" smtClean="0"/>
              <a:t>Event Driven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DropDownCloosed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3293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0" y="1628800"/>
            <a:ext cx="8250560" cy="446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830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/>
              <a:t>uTextBox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Grid.ColumnSpan</a:t>
            </a:r>
            <a:endParaRPr lang="en-US" altLang="zh-TW" dirty="0" smtClean="0"/>
          </a:p>
          <a:p>
            <a:r>
              <a:rPr lang="en-US" altLang="zh-TW" dirty="0" err="1"/>
              <a:t>MaxLength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</a:t>
            </a:r>
            <a:r>
              <a:rPr lang="en-US" altLang="zh-TW" dirty="0" err="1"/>
              <a:t>tbEditTextStyle</a:t>
            </a:r>
            <a:endParaRPr lang="en-US" altLang="zh-TW" dirty="0" smtClean="0"/>
          </a:p>
          <a:p>
            <a:r>
              <a:rPr lang="en-US" altLang="zh-TW" dirty="0" smtClean="0"/>
              <a:t>Event Driven</a:t>
            </a:r>
            <a:r>
              <a:rPr lang="zh-TW" altLang="en-US" dirty="0" smtClean="0"/>
              <a:t>：</a:t>
            </a:r>
            <a:r>
              <a:rPr lang="en-US" altLang="zh-TW" dirty="0" err="1"/>
              <a:t>tbxOrderNo_KeyUp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4363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3"/>
            <a:ext cx="6679197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14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/>
              <a:t>uDatePicker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Grid.ColumnSpan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dtEditTextStyle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03648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72434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894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12" y="1767880"/>
            <a:ext cx="7645975" cy="417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92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1484784"/>
            <a:ext cx="8229600" cy="4968552"/>
          </a:xfrm>
        </p:spPr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/>
              <a:t>uDataGrid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：「</a:t>
            </a:r>
            <a:r>
              <a:rPr lang="en-US" altLang="zh-TW" dirty="0"/>
              <a:t> </a:t>
            </a:r>
            <a:r>
              <a:rPr lang="en-US" altLang="zh-TW" dirty="0" err="1"/>
              <a:t>DynamicResource</a:t>
            </a:r>
            <a:r>
              <a:rPr lang="en-US" altLang="zh-TW" dirty="0"/>
              <a:t> </a:t>
            </a:r>
            <a:r>
              <a:rPr lang="en-US" altLang="zh-TW" dirty="0" err="1"/>
              <a:t>dataGrid</a:t>
            </a:r>
            <a:r>
              <a:rPr lang="en-US" altLang="zh-TW" dirty="0"/>
              <a:t> </a:t>
            </a:r>
            <a:r>
              <a:rPr lang="zh-TW" altLang="en-US" dirty="0" smtClean="0"/>
              <a:t>」，「</a:t>
            </a:r>
            <a:r>
              <a:rPr lang="en-US" altLang="zh-TW" dirty="0"/>
              <a:t> </a:t>
            </a:r>
            <a:r>
              <a:rPr lang="en-US" altLang="zh-TW" dirty="0" err="1"/>
              <a:t>StaticResource</a:t>
            </a:r>
            <a:r>
              <a:rPr lang="en-US" altLang="zh-TW" dirty="0"/>
              <a:t> </a:t>
            </a:r>
            <a:r>
              <a:rPr lang="en-US" altLang="zh-TW" dirty="0" err="1"/>
              <a:t>RowStyle</a:t>
            </a:r>
            <a:r>
              <a:rPr lang="en-US" altLang="zh-TW" dirty="0"/>
              <a:t> </a:t>
            </a:r>
            <a:r>
              <a:rPr lang="zh-TW" altLang="en-US" dirty="0" smtClean="0"/>
              <a:t>」，「</a:t>
            </a:r>
            <a:r>
              <a:rPr lang="en-US" altLang="zh-TW" dirty="0"/>
              <a:t> </a:t>
            </a:r>
            <a:r>
              <a:rPr lang="en-US" altLang="zh-TW" dirty="0" err="1"/>
              <a:t>DynamicResource</a:t>
            </a:r>
            <a:r>
              <a:rPr lang="en-US" altLang="zh-TW" dirty="0"/>
              <a:t> </a:t>
            </a:r>
            <a:r>
              <a:rPr lang="en-US" altLang="zh-TW" dirty="0" err="1"/>
              <a:t>DataGridColumnHeaderStyle</a:t>
            </a:r>
            <a:r>
              <a:rPr lang="en-US" altLang="zh-TW" dirty="0"/>
              <a:t> 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en-US" altLang="zh-TW" dirty="0" err="1" smtClean="0"/>
              <a:t>AutoGenerateColumns</a:t>
            </a:r>
            <a:endParaRPr lang="en-US" altLang="zh-TW" dirty="0" smtClean="0"/>
          </a:p>
          <a:p>
            <a:r>
              <a:rPr lang="en-US" altLang="zh-TW" dirty="0" err="1" smtClean="0"/>
              <a:t>DataGrid.Columns</a:t>
            </a:r>
            <a:endParaRPr lang="en-US" altLang="zh-TW" dirty="0" smtClean="0"/>
          </a:p>
          <a:p>
            <a:r>
              <a:rPr lang="en-US" altLang="zh-TW" dirty="0" err="1"/>
              <a:t>ColumnDefinition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83780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</a:t>
            </a:r>
            <a:r>
              <a:rPr lang="en-US" altLang="zh-TW" sz="4000" b="1" dirty="0" err="1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FormLoad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Step1</a:t>
            </a:r>
            <a:r>
              <a:rPr lang="zh-TW" altLang="en-US" sz="2800" dirty="0" smtClean="0"/>
              <a:t>：決定頁面物件的屬性</a:t>
            </a:r>
            <a:endParaRPr lang="en-US" altLang="zh-TW" sz="2800" dirty="0" smtClean="0"/>
          </a:p>
          <a:p>
            <a:pPr lvl="1"/>
            <a:r>
              <a:rPr lang="en-US" altLang="zh-TW" sz="2400" dirty="0" err="1" smtClean="0"/>
              <a:t>IsEnable</a:t>
            </a:r>
            <a:r>
              <a:rPr lang="zh-TW" altLang="en-US" sz="2400" dirty="0" smtClean="0"/>
              <a:t>：在</a:t>
            </a:r>
            <a:r>
              <a:rPr lang="en-US" altLang="zh-TW" sz="2400" dirty="0" smtClean="0"/>
              <a:t>UI </a:t>
            </a:r>
            <a:r>
              <a:rPr lang="zh-TW" altLang="en-US" sz="2400" dirty="0" smtClean="0"/>
              <a:t>中是否啟用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Value</a:t>
            </a:r>
            <a:r>
              <a:rPr lang="zh-TW" altLang="en-US" sz="2400" dirty="0" smtClean="0"/>
              <a:t>：頁面啟動時的初始值</a:t>
            </a:r>
            <a:endParaRPr lang="en-US" altLang="zh-TW" sz="2400" dirty="0" smtClean="0"/>
          </a:p>
          <a:p>
            <a:pPr lvl="1"/>
            <a:r>
              <a:rPr lang="zh-TW" altLang="en-US" sz="2400" dirty="0"/>
              <a:t>查詢區元件</a:t>
            </a:r>
            <a:r>
              <a:rPr lang="zh-TW" altLang="en-US" sz="2400" dirty="0" smtClean="0"/>
              <a:t>狀態</a:t>
            </a:r>
            <a:endParaRPr lang="en-US" altLang="zh-TW" sz="2400" dirty="0" smtClean="0"/>
          </a:p>
          <a:p>
            <a:pPr lvl="1"/>
            <a:r>
              <a:rPr lang="zh-TW" altLang="en-US" sz="2400" dirty="0"/>
              <a:t>編輯區元件</a:t>
            </a:r>
            <a:r>
              <a:rPr lang="zh-TW" altLang="en-US" sz="2400" dirty="0" smtClean="0"/>
              <a:t>狀態</a:t>
            </a:r>
            <a:endParaRPr lang="en-US" altLang="zh-TW" sz="2400" dirty="0" smtClean="0"/>
          </a:p>
          <a:p>
            <a:r>
              <a:rPr lang="en-US" altLang="zh-TW" sz="2800" dirty="0" smtClean="0"/>
              <a:t>Step2</a:t>
            </a:r>
            <a:r>
              <a:rPr lang="zh-TW" altLang="en-US" sz="2800" dirty="0" smtClean="0"/>
              <a:t>：</a:t>
            </a:r>
            <a:r>
              <a:rPr lang="en-US" altLang="zh-TW" sz="2800" dirty="0" err="1" smtClean="0"/>
              <a:t>QueryMode</a:t>
            </a:r>
            <a:endParaRPr lang="en-US" altLang="zh-TW" sz="2800" dirty="0" smtClean="0"/>
          </a:p>
          <a:p>
            <a:pPr lvl="1"/>
            <a:r>
              <a:rPr lang="en-US" altLang="zh-TW" sz="2400" dirty="0" err="1"/>
              <a:t>pageInfo.Mode</a:t>
            </a:r>
            <a:r>
              <a:rPr lang="en-US" altLang="zh-TW" sz="2400" dirty="0"/>
              <a:t> = </a:t>
            </a:r>
            <a:r>
              <a:rPr lang="en-US" altLang="zh-TW" sz="2400" dirty="0" err="1" smtClean="0"/>
              <a:t>PageSTD.PageMode.Query</a:t>
            </a:r>
            <a:endParaRPr lang="en-US" altLang="zh-TW" sz="2400" dirty="0" smtClean="0"/>
          </a:p>
          <a:p>
            <a:pPr lvl="1"/>
            <a:r>
              <a:rPr lang="en-US" altLang="zh-TW" sz="2400" dirty="0" err="1"/>
              <a:t>pageInfo.Mode</a:t>
            </a:r>
            <a:r>
              <a:rPr lang="en-US" altLang="zh-TW" sz="2400" dirty="0"/>
              <a:t> = </a:t>
            </a:r>
            <a:r>
              <a:rPr lang="en-US" altLang="zh-TW" sz="2400" dirty="0" err="1" smtClean="0"/>
              <a:t>PageSTD.PageMode.Both</a:t>
            </a:r>
            <a:endParaRPr lang="en-US" altLang="zh-TW" sz="2400" dirty="0" smtClean="0"/>
          </a:p>
          <a:p>
            <a:pPr lvl="1"/>
            <a:r>
              <a:rPr lang="en-US" altLang="zh-TW" sz="2400" dirty="0" err="1"/>
              <a:t>pageInfo.Mode</a:t>
            </a:r>
            <a:r>
              <a:rPr lang="en-US" altLang="zh-TW" sz="2400" dirty="0"/>
              <a:t> = </a:t>
            </a:r>
            <a:r>
              <a:rPr lang="en-US" altLang="zh-TW" sz="2400" dirty="0" err="1" smtClean="0"/>
              <a:t>PageSTD.PageMode.Editor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6510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：</a:t>
            </a:r>
            <a:r>
              <a:rPr lang="en-US" altLang="zh-TW" sz="4000" b="1" dirty="0" err="1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FormLoad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Step3</a:t>
            </a:r>
            <a:r>
              <a:rPr lang="zh-TW" altLang="en-US" sz="2800" dirty="0" smtClean="0"/>
              <a:t>：決定編輯區的屬性</a:t>
            </a:r>
            <a:endParaRPr lang="en-US" altLang="zh-TW" sz="2800" dirty="0" smtClean="0"/>
          </a:p>
          <a:p>
            <a:pPr lvl="1"/>
            <a:r>
              <a:rPr lang="en-US" altLang="zh-TW" sz="2400" dirty="0" err="1"/>
              <a:t>SetEditorBlank</a:t>
            </a:r>
            <a:endParaRPr lang="en-US" altLang="zh-TW" sz="2400" dirty="0"/>
          </a:p>
          <a:p>
            <a:pPr lvl="1"/>
            <a:r>
              <a:rPr lang="en-US" altLang="zh-TW" sz="2400" dirty="0" err="1" smtClean="0"/>
              <a:t>SetEditAreaReadOnly</a:t>
            </a:r>
            <a:endParaRPr lang="en-US" altLang="zh-TW" sz="2400" dirty="0" smtClean="0"/>
          </a:p>
          <a:p>
            <a:r>
              <a:rPr lang="en-US" altLang="zh-TW" sz="2800" dirty="0" smtClean="0"/>
              <a:t>Step4</a:t>
            </a:r>
            <a:r>
              <a:rPr lang="zh-TW" altLang="en-US" sz="2800" dirty="0" smtClean="0"/>
              <a:t>：決定工具列的屬性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1177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sq">
          <a:solidFill>
            <a:srgbClr val="0000CC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17208</TotalTime>
  <Words>2625</Words>
  <Application>Microsoft Office PowerPoint</Application>
  <PresentationFormat>如螢幕大小 (4:3)</PresentationFormat>
  <Paragraphs>594</Paragraphs>
  <Slides>121</Slides>
  <Notes>38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121</vt:i4>
      </vt:variant>
    </vt:vector>
  </HeadingPairs>
  <TitlesOfParts>
    <vt:vector size="122" baseType="lpstr">
      <vt:lpstr>預設簡報設計</vt:lpstr>
      <vt:lpstr>PowerPoint 簡報</vt:lpstr>
      <vt:lpstr>系統範圍</vt:lpstr>
      <vt:lpstr>PowerPoint 簡報</vt:lpstr>
      <vt:lpstr>PowerPoint 簡報</vt:lpstr>
      <vt:lpstr>PowerPoint 簡報</vt:lpstr>
      <vt:lpstr>PowerPoint 簡報</vt:lpstr>
      <vt:lpstr>實例探討</vt:lpstr>
      <vt:lpstr>OMM060 商品主檔維護</vt:lpstr>
      <vt:lpstr>功能預覽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程式流程</vt:lpstr>
      <vt:lpstr>相關 Table</vt:lpstr>
      <vt:lpstr>建議開發順序</vt:lpstr>
      <vt:lpstr>建議開發順序 Web API</vt:lpstr>
      <vt:lpstr>開發手順  WEB API</vt:lpstr>
      <vt:lpstr>建議開發順序 UI</vt:lpstr>
      <vt:lpstr>程式清單</vt:lpstr>
      <vt:lpstr>程式清單-續</vt:lpstr>
      <vt:lpstr>開發手順</vt:lpstr>
      <vt:lpstr>Model</vt:lpstr>
      <vt:lpstr>Model</vt:lpstr>
      <vt:lpstr>OMM060 Model 範例</vt:lpstr>
      <vt:lpstr>Model 範例 與 table 對應的 model </vt:lpstr>
      <vt:lpstr>Model 範例 與 UI 對應的 model </vt:lpstr>
      <vt:lpstr>開發手順</vt:lpstr>
      <vt:lpstr>PowerPoint 簡報</vt:lpstr>
      <vt:lpstr>WEB API - DAO</vt:lpstr>
      <vt:lpstr>WEB API - DAO</vt:lpstr>
      <vt:lpstr>WEB API – DAO 開發</vt:lpstr>
      <vt:lpstr>開發手順</vt:lpstr>
      <vt:lpstr>WEB API - Service</vt:lpstr>
      <vt:lpstr>WEB API - Service</vt:lpstr>
      <vt:lpstr>WEB API – Service 範例</vt:lpstr>
      <vt:lpstr>開發手順</vt:lpstr>
      <vt:lpstr>WEB API - Controller</vt:lpstr>
      <vt:lpstr>WEB API – Controller 開發注意</vt:lpstr>
      <vt:lpstr>WEB API – Controller 開發注意</vt:lpstr>
      <vt:lpstr>WEB API – Controller 開發注意</vt:lpstr>
      <vt:lpstr>開發手順</vt:lpstr>
      <vt:lpstr>樣版1</vt:lpstr>
      <vt:lpstr>PowerPoint 簡報</vt:lpstr>
      <vt:lpstr>PowerPoint 簡報</vt:lpstr>
      <vt:lpstr>樣版3</vt:lpstr>
      <vt:lpstr>UI - Service</vt:lpstr>
      <vt:lpstr>UI – Service – 開發</vt:lpstr>
      <vt:lpstr>UI – Service – 開發</vt:lpstr>
      <vt:lpstr>動手做做看</vt:lpstr>
      <vt:lpstr>Modeling 的主要步驟</vt:lpstr>
      <vt:lpstr>從規格文件能找到的TABLE產出VO</vt:lpstr>
      <vt:lpstr>根據規格文件或UI需求產生對應VM</vt:lpstr>
      <vt:lpstr>產出的VO與VM列表</vt:lpstr>
      <vt:lpstr>產出Service Layer</vt:lpstr>
      <vt:lpstr>產出的Service與其內含的methods</vt:lpstr>
      <vt:lpstr>產出DAO(Adapter) Layer</vt:lpstr>
      <vt:lpstr>PowerPoint 簡報</vt:lpstr>
      <vt:lpstr>PowerPoint 簡報</vt:lpstr>
      <vt:lpstr>開發手順</vt:lpstr>
      <vt:lpstr>何謂 XAML</vt:lpstr>
      <vt:lpstr>WPF 視窗重要事件的順序 以 OMM60_01InsertItemPage 為例</vt:lpstr>
      <vt:lpstr>OMM60_01InsertItemPage</vt:lpstr>
      <vt:lpstr>OMM60_01InsertItemPage</vt:lpstr>
      <vt:lpstr>OMM60_01InsertItemPage</vt:lpstr>
      <vt:lpstr>版面配置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UI – XAML – 開發</vt:lpstr>
      <vt:lpstr>UI – XAML – 開發</vt:lpstr>
      <vt:lpstr>UI – XAML – 開發</vt:lpstr>
      <vt:lpstr>UI – XAML – 開發(續)</vt:lpstr>
      <vt:lpstr>UI – XAML – 開發</vt:lpstr>
      <vt:lpstr>動手做做看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Page Info</vt:lpstr>
      <vt:lpstr>Page Info</vt:lpstr>
      <vt:lpstr>Page Info-訊息控制</vt:lpstr>
      <vt:lpstr>PowerPoint 簡報</vt:lpstr>
      <vt:lpstr>控制參數檔</vt:lpstr>
      <vt:lpstr>PowerPoint 簡報</vt:lpstr>
      <vt:lpstr>PowerPoint 簡報</vt:lpstr>
      <vt:lpstr>共用元件</vt:lpstr>
      <vt:lpstr>PowerPoint 簡報</vt:lpstr>
      <vt:lpstr>PowerPoint 簡報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JohnnyChiang</cp:lastModifiedBy>
  <cp:revision>1884</cp:revision>
  <dcterms:created xsi:type="dcterms:W3CDTF">2010-06-17T11:00:12Z</dcterms:created>
  <dcterms:modified xsi:type="dcterms:W3CDTF">2016-11-25T06:59:08Z</dcterms:modified>
</cp:coreProperties>
</file>